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embeddedFontLst>
    <p:embeddedFont>
      <p:font typeface="Meiryo" panose="020B0604030504040204" pitchFamily="34" charset="-128"/>
      <p:regular r:id="rId52"/>
      <p:bold r:id="rId53"/>
      <p:italic r:id="rId54"/>
      <p:boldItalic r:id="rId55"/>
    </p:embeddedFont>
    <p:embeddedFont>
      <p:font typeface="Arial Narrow" panose="020B0604020202020204" pitchFamily="34" charset="0"/>
      <p:regular r:id="rId56"/>
      <p:bold r:id="rId57"/>
      <p:italic r:id="rId58"/>
      <p:boldItalic r:id="rId59"/>
    </p:embeddedFont>
    <p:embeddedFont>
      <p:font typeface="Century Gothic" panose="020B0502020202020204" pitchFamily="34" charset="0"/>
      <p:regular r:id="rId60"/>
      <p:bold r:id="rId61"/>
      <p:italic r:id="rId62"/>
      <p:boldItalic r:id="rId63"/>
    </p:embeddedFont>
    <p:embeddedFont>
      <p:font typeface="Impact" panose="020B0806030902050204" pitchFamily="34" charset="0"/>
      <p:regular r:id="rId64"/>
    </p:embeddedFont>
    <p:embeddedFont>
      <p:font typeface="Rockwell" panose="02060603020205020403" pitchFamily="18" charset="77"/>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ib6s/Ts3YTEa6eltNbzYLX4RPH4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1BDAC4-CAE2-45F6-A5D0-01A9A5FC897B}">
  <a:tblStyle styleId="{121BDAC4-CAE2-45F6-A5D0-01A9A5FC897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926061499837604"/>
          <c:y val="4.8729502871546995E-2"/>
          <c:w val="0.866213186562382"/>
          <c:h val="0.79304617863361138"/>
        </c:manualLayout>
      </c:layout>
      <c:barChart>
        <c:barDir val="col"/>
        <c:grouping val="clustered"/>
        <c:varyColors val="0"/>
        <c:ser>
          <c:idx val="0"/>
          <c:order val="0"/>
          <c:tx>
            <c:strRef>
              <c:f>Sheet1!$B$1</c:f>
              <c:strCache>
                <c:ptCount val="1"/>
                <c:pt idx="0">
                  <c:v>Myself</c:v>
                </c:pt>
              </c:strCache>
            </c:strRef>
          </c:tx>
          <c:spPr>
            <a:solidFill>
              <a:schemeClr val="accent1"/>
            </a:solidFill>
            <a:ln>
              <a:noFill/>
            </a:ln>
            <a:effectLst/>
          </c:spPr>
          <c:invertIfNegative val="0"/>
          <c:cat>
            <c:strRef>
              <c:f>Sheet1!$A$2:$A$6</c:f>
              <c:strCache>
                <c:ptCount val="5"/>
                <c:pt idx="0">
                  <c:v>None</c:v>
                </c:pt>
                <c:pt idx="1">
                  <c:v>1-2 drinks</c:v>
                </c:pt>
                <c:pt idx="2">
                  <c:v>3-4 drinks</c:v>
                </c:pt>
                <c:pt idx="3">
                  <c:v>5-6 drinks</c:v>
                </c:pt>
                <c:pt idx="4">
                  <c:v>7+ drinks</c:v>
                </c:pt>
              </c:strCache>
            </c:strRef>
          </c:cat>
          <c:val>
            <c:numRef>
              <c:f>Sheet1!$B$2:$B$6</c:f>
              <c:numCache>
                <c:formatCode>0%</c:formatCode>
                <c:ptCount val="5"/>
                <c:pt idx="0">
                  <c:v>0.34499999999999997</c:v>
                </c:pt>
                <c:pt idx="1">
                  <c:v>0.23</c:v>
                </c:pt>
                <c:pt idx="2">
                  <c:v>0.25</c:v>
                </c:pt>
                <c:pt idx="3">
                  <c:v>0.13</c:v>
                </c:pt>
                <c:pt idx="4">
                  <c:v>4.4999999999999998E-2</c:v>
                </c:pt>
              </c:numCache>
            </c:numRef>
          </c:val>
          <c:extLst>
            <c:ext xmlns:c16="http://schemas.microsoft.com/office/drawing/2014/chart" uri="{C3380CC4-5D6E-409C-BE32-E72D297353CC}">
              <c16:uniqueId val="{00000000-60E0-4849-9CE2-EAF09CBCD517}"/>
            </c:ext>
          </c:extLst>
        </c:ser>
        <c:dLbls>
          <c:showLegendKey val="0"/>
          <c:showVal val="0"/>
          <c:showCatName val="0"/>
          <c:showSerName val="0"/>
          <c:showPercent val="0"/>
          <c:showBubbleSize val="0"/>
        </c:dLbls>
        <c:gapWidth val="90"/>
        <c:overlap val="-9"/>
        <c:axId val="456857400"/>
        <c:axId val="456860536"/>
      </c:barChart>
      <c:catAx>
        <c:axId val="456857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56860536"/>
        <c:crosses val="autoZero"/>
        <c:auto val="1"/>
        <c:lblAlgn val="ctr"/>
        <c:lblOffset val="100"/>
        <c:noMultiLvlLbl val="0"/>
      </c:catAx>
      <c:valAx>
        <c:axId val="4568605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56857400"/>
        <c:crosses val="autoZero"/>
        <c:crossBetween val="between"/>
        <c:majorUnit val="0.1"/>
      </c:valAx>
      <c:spPr>
        <a:noFill/>
        <a:ln>
          <a:noFill/>
        </a:ln>
        <a:effectLst/>
      </c:spPr>
    </c:plotArea>
    <c:legend>
      <c:legendPos val="b"/>
      <c:layout>
        <c:manualLayout>
          <c:xMode val="edge"/>
          <c:yMode val="edge"/>
          <c:x val="0.48074847203446036"/>
          <c:y val="5.8122658480764922E-2"/>
          <c:w val="0.50208947459526931"/>
          <c:h val="9.9573555780774925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307219902074061"/>
          <c:y val="4.7911780328430603E-2"/>
          <c:w val="0.866213186562382"/>
          <c:h val="0.79304617863361138"/>
        </c:manualLayout>
      </c:layout>
      <c:barChart>
        <c:barDir val="col"/>
        <c:grouping val="clustered"/>
        <c:varyColors val="0"/>
        <c:ser>
          <c:idx val="1"/>
          <c:order val="0"/>
          <c:tx>
            <c:strRef>
              <c:f>Sheet1!$C$1</c:f>
              <c:strCache>
                <c:ptCount val="1"/>
                <c:pt idx="0">
                  <c:v>My Friends</c:v>
                </c:pt>
              </c:strCache>
            </c:strRef>
          </c:tx>
          <c:spPr>
            <a:solidFill>
              <a:schemeClr val="accent2"/>
            </a:solidFill>
            <a:ln>
              <a:noFill/>
            </a:ln>
            <a:effectLst/>
          </c:spPr>
          <c:invertIfNegative val="0"/>
          <c:cat>
            <c:strRef>
              <c:f>Sheet1!$A$2:$A$6</c:f>
              <c:strCache>
                <c:ptCount val="5"/>
                <c:pt idx="0">
                  <c:v>None</c:v>
                </c:pt>
                <c:pt idx="1">
                  <c:v>1-2 drinks</c:v>
                </c:pt>
                <c:pt idx="2">
                  <c:v>3-4 drinks</c:v>
                </c:pt>
                <c:pt idx="3">
                  <c:v>5-6 drinks</c:v>
                </c:pt>
                <c:pt idx="4">
                  <c:v>7+ drinks</c:v>
                </c:pt>
              </c:strCache>
            </c:strRef>
          </c:cat>
          <c:val>
            <c:numRef>
              <c:f>Sheet1!$C$2:$C$6</c:f>
              <c:numCache>
                <c:formatCode>0%</c:formatCode>
                <c:ptCount val="5"/>
                <c:pt idx="0">
                  <c:v>7.0000000000000007E-2</c:v>
                </c:pt>
                <c:pt idx="1">
                  <c:v>0.21</c:v>
                </c:pt>
                <c:pt idx="2">
                  <c:v>0.31</c:v>
                </c:pt>
                <c:pt idx="3">
                  <c:v>0.25</c:v>
                </c:pt>
                <c:pt idx="4">
                  <c:v>0.15</c:v>
                </c:pt>
              </c:numCache>
            </c:numRef>
          </c:val>
          <c:extLst>
            <c:ext xmlns:c16="http://schemas.microsoft.com/office/drawing/2014/chart" uri="{C3380CC4-5D6E-409C-BE32-E72D297353CC}">
              <c16:uniqueId val="{00000000-0F27-464F-9FC8-2E9AC0FAA6A6}"/>
            </c:ext>
          </c:extLst>
        </c:ser>
        <c:dLbls>
          <c:showLegendKey val="0"/>
          <c:showVal val="0"/>
          <c:showCatName val="0"/>
          <c:showSerName val="0"/>
          <c:showPercent val="0"/>
          <c:showBubbleSize val="0"/>
        </c:dLbls>
        <c:gapWidth val="90"/>
        <c:overlap val="-9"/>
        <c:axId val="310588832"/>
        <c:axId val="310589224"/>
      </c:barChart>
      <c:catAx>
        <c:axId val="310588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10589224"/>
        <c:crosses val="autoZero"/>
        <c:auto val="1"/>
        <c:lblAlgn val="ctr"/>
        <c:lblOffset val="100"/>
        <c:noMultiLvlLbl val="0"/>
      </c:catAx>
      <c:valAx>
        <c:axId val="3105892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10588832"/>
        <c:crosses val="autoZero"/>
        <c:crossBetween val="between"/>
        <c:majorUnit val="0.1"/>
      </c:valAx>
      <c:spPr>
        <a:noFill/>
        <a:ln>
          <a:noFill/>
        </a:ln>
        <a:effectLst/>
      </c:spPr>
    </c:plotArea>
    <c:legend>
      <c:legendPos val="b"/>
      <c:layout>
        <c:manualLayout>
          <c:xMode val="edge"/>
          <c:yMode val="edge"/>
          <c:x val="0.48865847800927326"/>
          <c:y val="3.2635369613853528E-2"/>
          <c:w val="0.50208947459526931"/>
          <c:h val="9.9573555780774925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9" name="Google Shape;27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4" name="Google Shape;31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minority opinion can appear to be very popular within many social circles.</a:t>
            </a:r>
            <a:endParaRPr/>
          </a:p>
        </p:txBody>
      </p:sp>
      <p:sp>
        <p:nvSpPr>
          <p:cNvPr id="342" name="Google Shape;34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0" name="Google Shape;3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6" name="Google Shape;35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3" name="Google Shape;36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5" name="Google Shape;37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3" name="Google Shape;41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8" name="Google Shape;4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2" name="Google Shape;46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4" name="Google Shape;48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9" name="Google Shape;50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4" name="Google Shape;5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Implications</a:t>
            </a:r>
            <a:endParaRPr/>
          </a:p>
          <a:p>
            <a:pPr marL="0" lvl="0" indent="0" algn="l" rtl="0">
              <a:spcBef>
                <a:spcPts val="360"/>
              </a:spcBef>
              <a:spcAft>
                <a:spcPts val="0"/>
              </a:spcAft>
              <a:buNone/>
            </a:pPr>
            <a:r>
              <a:rPr lang="en-US"/>
              <a:t>People use local network as a source of information. Systematic biases. Correlation of chars with deg. </a:t>
            </a:r>
            <a:endParaRPr/>
          </a:p>
          <a:p>
            <a:pPr marL="0" lvl="0" indent="0" algn="l" rtl="0">
              <a:spcBef>
                <a:spcPts val="360"/>
              </a:spcBef>
              <a:spcAft>
                <a:spcPts val="0"/>
              </a:spcAft>
              <a:buNone/>
            </a:pPr>
            <a:r>
              <a:rPr lang="en-US"/>
              <a:t>People with more friends are more likely to get infected. Consider friends of a random sample, instead of the random sample, early on. </a:t>
            </a:r>
            <a:endParaRPr/>
          </a:p>
          <a:p>
            <a:pPr marL="0" lvl="0" indent="0" algn="l" rtl="0">
              <a:spcBef>
                <a:spcPts val="360"/>
              </a:spcBef>
              <a:spcAft>
                <a:spcPts val="0"/>
              </a:spcAft>
              <a:buNone/>
            </a:pPr>
            <a:endParaRPr/>
          </a:p>
          <a:p>
            <a:pPr marL="0" lvl="0" indent="0" algn="l" rtl="0">
              <a:spcBef>
                <a:spcPts val="360"/>
              </a:spcBef>
              <a:spcAft>
                <a:spcPts val="0"/>
              </a:spcAft>
              <a:buNone/>
            </a:pPr>
            <a:r>
              <a:rPr lang="en-US"/>
              <a:t>Friendship paradox is interesting for us to know, but it also has some real-world implications.</a:t>
            </a:r>
            <a:endParaRPr/>
          </a:p>
          <a:p>
            <a:pPr marL="0" lvl="0" indent="0" algn="l" rtl="0">
              <a:spcBef>
                <a:spcPts val="360"/>
              </a:spcBef>
              <a:spcAft>
                <a:spcPts val="0"/>
              </a:spcAft>
              <a:buNone/>
            </a:pPr>
            <a:endParaRPr/>
          </a:p>
          <a:p>
            <a:pPr marL="0" lvl="0" indent="0" algn="l" rtl="0">
              <a:spcBef>
                <a:spcPts val="360"/>
              </a:spcBef>
              <a:spcAft>
                <a:spcPts val="0"/>
              </a:spcAft>
              <a:buNone/>
            </a:pPr>
            <a:r>
              <a:rPr lang="en-US"/>
              <a:t>E.g., since people use their local network as a source of information, the friendship paradox leads to systematic biases in our perceptions. This is because many characteristics, such as drug and alcohol use and wealth correlate with high network degree. This makes people to overestimate these characteristics in the social network.</a:t>
            </a:r>
            <a:endParaRPr/>
          </a:p>
          <a:p>
            <a:pPr marL="0" lvl="0" indent="0" algn="l" rtl="0">
              <a:spcBef>
                <a:spcPts val="360"/>
              </a:spcBef>
              <a:spcAft>
                <a:spcPts val="0"/>
              </a:spcAft>
              <a:buNone/>
            </a:pPr>
            <a:endParaRPr/>
          </a:p>
          <a:p>
            <a:pPr marL="0" lvl="0" indent="0" algn="l" rtl="0">
              <a:spcBef>
                <a:spcPts val="360"/>
              </a:spcBef>
              <a:spcAft>
                <a:spcPts val="0"/>
              </a:spcAft>
              <a:buNone/>
            </a:pPr>
            <a:r>
              <a:rPr lang="en-US"/>
              <a:t>Moreover, studies have shown that people with more friends are more likely to get infected by a pathogenic outbreak. So, if we consider a random sample and check the friends of the random sample for the outbreak, we will have higher change in detecting the outbreak in early days. This was shown both in virtual and real-world.</a:t>
            </a:r>
            <a:endParaRPr/>
          </a:p>
        </p:txBody>
      </p:sp>
      <p:sp>
        <p:nvSpPr>
          <p:cNvPr id="546" name="Google Shape;54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Implications</a:t>
            </a:r>
            <a:endParaRPr/>
          </a:p>
          <a:p>
            <a:pPr marL="0" lvl="0" indent="0" algn="l" rtl="0">
              <a:spcBef>
                <a:spcPts val="360"/>
              </a:spcBef>
              <a:spcAft>
                <a:spcPts val="0"/>
              </a:spcAft>
              <a:buNone/>
            </a:pPr>
            <a:r>
              <a:rPr lang="en-US"/>
              <a:t>People use local network as a source of information. Systematic biases. Correlation of chars with deg. </a:t>
            </a:r>
            <a:endParaRPr/>
          </a:p>
          <a:p>
            <a:pPr marL="0" lvl="0" indent="0" algn="l" rtl="0">
              <a:spcBef>
                <a:spcPts val="360"/>
              </a:spcBef>
              <a:spcAft>
                <a:spcPts val="0"/>
              </a:spcAft>
              <a:buNone/>
            </a:pPr>
            <a:r>
              <a:rPr lang="en-US"/>
              <a:t>People with more friends are more likely to get infected. Consider friends of a random sample, instead of the random sample, early on. </a:t>
            </a:r>
            <a:endParaRPr/>
          </a:p>
          <a:p>
            <a:pPr marL="0" lvl="0" indent="0" algn="l" rtl="0">
              <a:spcBef>
                <a:spcPts val="360"/>
              </a:spcBef>
              <a:spcAft>
                <a:spcPts val="0"/>
              </a:spcAft>
              <a:buNone/>
            </a:pPr>
            <a:endParaRPr/>
          </a:p>
          <a:p>
            <a:pPr marL="0" lvl="0" indent="0" algn="l" rtl="0">
              <a:spcBef>
                <a:spcPts val="360"/>
              </a:spcBef>
              <a:spcAft>
                <a:spcPts val="0"/>
              </a:spcAft>
              <a:buNone/>
            </a:pPr>
            <a:r>
              <a:rPr lang="en-US"/>
              <a:t>Friendship paradox is interesting for us to know, but it also has some real-world implications.</a:t>
            </a:r>
            <a:endParaRPr/>
          </a:p>
          <a:p>
            <a:pPr marL="0" lvl="0" indent="0" algn="l" rtl="0">
              <a:spcBef>
                <a:spcPts val="360"/>
              </a:spcBef>
              <a:spcAft>
                <a:spcPts val="0"/>
              </a:spcAft>
              <a:buNone/>
            </a:pPr>
            <a:endParaRPr/>
          </a:p>
          <a:p>
            <a:pPr marL="0" lvl="0" indent="0" algn="l" rtl="0">
              <a:spcBef>
                <a:spcPts val="360"/>
              </a:spcBef>
              <a:spcAft>
                <a:spcPts val="0"/>
              </a:spcAft>
              <a:buNone/>
            </a:pPr>
            <a:r>
              <a:rPr lang="en-US"/>
              <a:t>E.g., since people use their local network as a source of information, the friendship paradox leads to systematic biases in our perceptions. This is because many characteristics, such as drug and alcohol use and wealth correlate with high network degree. This makes people to overestimate these characteristics in the social network.</a:t>
            </a:r>
            <a:endParaRPr/>
          </a:p>
          <a:p>
            <a:pPr marL="0" lvl="0" indent="0" algn="l" rtl="0">
              <a:spcBef>
                <a:spcPts val="360"/>
              </a:spcBef>
              <a:spcAft>
                <a:spcPts val="0"/>
              </a:spcAft>
              <a:buNone/>
            </a:pPr>
            <a:endParaRPr/>
          </a:p>
          <a:p>
            <a:pPr marL="0" lvl="0" indent="0" algn="l" rtl="0">
              <a:spcBef>
                <a:spcPts val="360"/>
              </a:spcBef>
              <a:spcAft>
                <a:spcPts val="0"/>
              </a:spcAft>
              <a:buNone/>
            </a:pPr>
            <a:r>
              <a:rPr lang="en-US"/>
              <a:t>Moreover, studies have shown that people with more friends are more likely to get infected by a pathogenic outbreak. So, if we consider a random sample and check the friends of the random sample for the outbreak, we will have higher change in detecting the outbreak in early days. This was shown both in virtual and real-world.</a:t>
            </a:r>
            <a:endParaRPr/>
          </a:p>
        </p:txBody>
      </p:sp>
      <p:sp>
        <p:nvSpPr>
          <p:cNvPr id="559" name="Google Shape;55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1" name="Google Shape;59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8" name="Google Shape;59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4" name="Google Shape;62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9" name="Google Shape;64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5" name="Google Shape;6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7" name="Google Shape;66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5" name="Google Shape;67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93" name="Google Shape;69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9" name="Google Shape;72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4" name="Google Shape;75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3" name="Google Shape;76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2" name="Google Shape;77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8" name="Google Shape;77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5" name="Google Shape;78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93" name="Google Shape;79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5" name="Google Shape;80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7" name="Google Shape;81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5" name="Google Shape;82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3" name="Google Shape;83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6" name="Google Shape;84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 name="Google Shape;19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6" name="Google Shape;2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https://medium.com/pew-research-center-decoded/the-class-size-paradox-how-individual-and-group-level-perspectives-differ-and-why-it-matters-b62071f4e909</a:t>
            </a:r>
            <a:endParaRPr/>
          </a:p>
        </p:txBody>
      </p:sp>
      <p:sp>
        <p:nvSpPr>
          <p:cNvPr id="255" name="Google Shape;2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https://medium.com/pew-research-center-decoded/the-class-size-paradox-how-individual-and-group-level-perspectives-differ-and-why-it-matters-b62071f4e909</a:t>
            </a:r>
            <a:endParaRPr/>
          </a:p>
          <a:p>
            <a:pPr marL="0" lvl="0" indent="0" algn="l" rtl="0">
              <a:spcBef>
                <a:spcPts val="360"/>
              </a:spcBef>
              <a:spcAft>
                <a:spcPts val="0"/>
              </a:spcAft>
              <a:buNone/>
            </a:pPr>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0" name="Google Shape;2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1"/>
          <p:cNvSpPr txBox="1">
            <a:spLocks noGrp="1"/>
          </p:cNvSpPr>
          <p:nvPr>
            <p:ph type="ctrTitle"/>
          </p:nvPr>
        </p:nvSpPr>
        <p:spPr>
          <a:xfrm>
            <a:off x="914400" y="2130428"/>
            <a:ext cx="103632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51"/>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Clr>
                <a:srgbClr val="888888"/>
              </a:buClr>
              <a:buSzPts val="28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8" name="Google Shape;18;p51"/>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60"/>
          <p:cNvSpPr txBox="1">
            <a:spLocks noGrp="1"/>
          </p:cNvSpPr>
          <p:nvPr>
            <p:ph type="title"/>
          </p:nvPr>
        </p:nvSpPr>
        <p:spPr>
          <a:xfrm>
            <a:off x="595745" y="4800600"/>
            <a:ext cx="109728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0" i="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60"/>
          <p:cNvSpPr>
            <a:spLocks noGrp="1"/>
          </p:cNvSpPr>
          <p:nvPr>
            <p:ph type="pic" idx="2"/>
          </p:nvPr>
        </p:nvSpPr>
        <p:spPr>
          <a:xfrm>
            <a:off x="595745" y="612775"/>
            <a:ext cx="10972800" cy="4114800"/>
          </a:xfrm>
          <a:prstGeom prst="rect">
            <a:avLst/>
          </a:prstGeom>
          <a:noFill/>
          <a:ln>
            <a:noFill/>
          </a:ln>
        </p:spPr>
      </p:sp>
      <p:sp>
        <p:nvSpPr>
          <p:cNvPr id="61" name="Google Shape;61;p60"/>
          <p:cNvSpPr txBox="1">
            <a:spLocks noGrp="1"/>
          </p:cNvSpPr>
          <p:nvPr>
            <p:ph type="body" idx="1"/>
          </p:nvPr>
        </p:nvSpPr>
        <p:spPr>
          <a:xfrm>
            <a:off x="595745" y="5367338"/>
            <a:ext cx="109728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61"/>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61"/>
          <p:cNvSpPr txBox="1">
            <a:spLocks noGrp="1"/>
          </p:cNvSpPr>
          <p:nvPr>
            <p:ph type="body" idx="1"/>
          </p:nvPr>
        </p:nvSpPr>
        <p:spPr>
          <a:xfrm rot="5400000">
            <a:off x="3604418" y="-1851818"/>
            <a:ext cx="4983163"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5" name="Google Shape;65;p61"/>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pic>
        <p:nvPicPr>
          <p:cNvPr id="20" name="Google Shape;20;p52"/>
          <p:cNvPicPr preferRelativeResize="0"/>
          <p:nvPr/>
        </p:nvPicPr>
        <p:blipFill rotWithShape="1">
          <a:blip r:embed="rId2">
            <a:alphaModFix/>
          </a:blip>
          <a:srcRect/>
          <a:stretch/>
        </p:blipFill>
        <p:spPr>
          <a:xfrm>
            <a:off x="11125200" y="82550"/>
            <a:ext cx="914400" cy="914400"/>
          </a:xfrm>
          <a:prstGeom prst="rect">
            <a:avLst/>
          </a:prstGeom>
          <a:noFill/>
          <a:ln>
            <a:noFill/>
          </a:ln>
        </p:spPr>
      </p:pic>
      <p:sp>
        <p:nvSpPr>
          <p:cNvPr id="21" name="Google Shape;21;p52"/>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600" b="0" i="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 name="Google Shape;22;p52"/>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53"/>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53"/>
          <p:cNvSpPr txBox="1">
            <a:spLocks noGrp="1"/>
          </p:cNvSpPr>
          <p:nvPr>
            <p:ph type="body" idx="1"/>
          </p:nvPr>
        </p:nvSpPr>
        <p:spPr>
          <a:xfrm>
            <a:off x="609600" y="1243587"/>
            <a:ext cx="5384800" cy="4882579"/>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 name="Google Shape;26;p53"/>
          <p:cNvSpPr txBox="1">
            <a:spLocks noGrp="1"/>
          </p:cNvSpPr>
          <p:nvPr>
            <p:ph type="body" idx="2"/>
          </p:nvPr>
        </p:nvSpPr>
        <p:spPr>
          <a:xfrm>
            <a:off x="6197600" y="1243587"/>
            <a:ext cx="5384800" cy="4882579"/>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pic>
        <p:nvPicPr>
          <p:cNvPr id="27" name="Google Shape;27;p53"/>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54"/>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30" name="Google Shape;30;p54"/>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5"/>
          <p:cNvSpPr txBox="1">
            <a:spLocks noGrp="1"/>
          </p:cNvSpPr>
          <p:nvPr>
            <p:ph type="title"/>
          </p:nvPr>
        </p:nvSpPr>
        <p:spPr>
          <a:xfrm>
            <a:off x="963084" y="4406903"/>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0" i="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5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pic>
        <p:nvPicPr>
          <p:cNvPr id="34" name="Google Shape;34;p55"/>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56"/>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7" name="Google Shape;37;p56"/>
          <p:cNvSpPr txBox="1">
            <a:spLocks noGrp="1"/>
          </p:cNvSpPr>
          <p:nvPr>
            <p:ph type="body" idx="1"/>
          </p:nvPr>
        </p:nvSpPr>
        <p:spPr>
          <a:xfrm>
            <a:off x="609600" y="1254697"/>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0" i="0"/>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8" name="Google Shape;38;p56"/>
          <p:cNvSpPr txBox="1">
            <a:spLocks noGrp="1"/>
          </p:cNvSpPr>
          <p:nvPr>
            <p:ph type="body" idx="2"/>
          </p:nvPr>
        </p:nvSpPr>
        <p:spPr>
          <a:xfrm>
            <a:off x="609600" y="1999491"/>
            <a:ext cx="5386917" cy="4126675"/>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9" name="Google Shape;39;p56"/>
          <p:cNvSpPr txBox="1">
            <a:spLocks noGrp="1"/>
          </p:cNvSpPr>
          <p:nvPr>
            <p:ph type="body" idx="3"/>
          </p:nvPr>
        </p:nvSpPr>
        <p:spPr>
          <a:xfrm>
            <a:off x="6193369" y="1254697"/>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0" i="0"/>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 name="Google Shape;40;p56"/>
          <p:cNvSpPr txBox="1">
            <a:spLocks noGrp="1"/>
          </p:cNvSpPr>
          <p:nvPr>
            <p:ph type="body" idx="4"/>
          </p:nvPr>
        </p:nvSpPr>
        <p:spPr>
          <a:xfrm>
            <a:off x="6193369" y="1999491"/>
            <a:ext cx="5389033" cy="4126675"/>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pic>
        <p:nvPicPr>
          <p:cNvPr id="41" name="Google Shape;41;p56"/>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osaic with Caption">
  <p:cSld name="Mosaic with Caption">
    <p:spTree>
      <p:nvGrpSpPr>
        <p:cNvPr id="1" name="Shape 42"/>
        <p:cNvGrpSpPr/>
        <p:nvPr/>
      </p:nvGrpSpPr>
      <p:grpSpPr>
        <a:xfrm>
          <a:off x="0" y="0"/>
          <a:ext cx="0" cy="0"/>
          <a:chOff x="0" y="0"/>
          <a:chExt cx="0" cy="0"/>
        </a:xfrm>
      </p:grpSpPr>
      <p:sp>
        <p:nvSpPr>
          <p:cNvPr id="43" name="Google Shape;43;p57"/>
          <p:cNvSpPr/>
          <p:nvPr/>
        </p:nvSpPr>
        <p:spPr>
          <a:xfrm>
            <a:off x="7539038" y="2733675"/>
            <a:ext cx="2255837" cy="1636713"/>
          </a:xfrm>
          <a:prstGeom prst="rect">
            <a:avLst/>
          </a:prstGeom>
          <a:solidFill>
            <a:srgbClr val="8E0000">
              <a:alpha val="80000"/>
            </a:srgbClr>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44;p57"/>
          <p:cNvSpPr/>
          <p:nvPr/>
        </p:nvSpPr>
        <p:spPr>
          <a:xfrm>
            <a:off x="9936163" y="4497388"/>
            <a:ext cx="2252662" cy="1638300"/>
          </a:xfrm>
          <a:prstGeom prst="rect">
            <a:avLst/>
          </a:prstGeom>
          <a:solidFill>
            <a:srgbClr val="8E000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45;p57"/>
          <p:cNvSpPr/>
          <p:nvPr/>
        </p:nvSpPr>
        <p:spPr>
          <a:xfrm>
            <a:off x="9936163" y="971550"/>
            <a:ext cx="2252662" cy="1636713"/>
          </a:xfrm>
          <a:prstGeom prst="rect">
            <a:avLst/>
          </a:prstGeom>
          <a:solidFill>
            <a:srgbClr val="8E0000">
              <a:alpha val="80000"/>
            </a:srgbClr>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 name="Google Shape;46;p57"/>
          <p:cNvPicPr preferRelativeResize="0"/>
          <p:nvPr/>
        </p:nvPicPr>
        <p:blipFill rotWithShape="1">
          <a:blip r:embed="rId2">
            <a:alphaModFix/>
          </a:blip>
          <a:srcRect/>
          <a:stretch/>
        </p:blipFill>
        <p:spPr>
          <a:xfrm>
            <a:off x="10928350" y="96838"/>
            <a:ext cx="1219200" cy="914400"/>
          </a:xfrm>
          <a:prstGeom prst="rect">
            <a:avLst/>
          </a:prstGeom>
          <a:noFill/>
          <a:ln>
            <a:noFill/>
          </a:ln>
        </p:spPr>
      </p:pic>
      <p:sp>
        <p:nvSpPr>
          <p:cNvPr id="47" name="Google Shape;47;p57"/>
          <p:cNvSpPr>
            <a:spLocks noGrp="1"/>
          </p:cNvSpPr>
          <p:nvPr>
            <p:ph type="pic" idx="2"/>
          </p:nvPr>
        </p:nvSpPr>
        <p:spPr>
          <a:xfrm>
            <a:off x="7538375" y="4496738"/>
            <a:ext cx="2253380" cy="1638935"/>
          </a:xfrm>
          <a:prstGeom prst="rect">
            <a:avLst/>
          </a:prstGeom>
          <a:noFill/>
          <a:ln>
            <a:noFill/>
          </a:ln>
        </p:spPr>
      </p:sp>
      <p:sp>
        <p:nvSpPr>
          <p:cNvPr id="48" name="Google Shape;48;p57"/>
          <p:cNvSpPr>
            <a:spLocks noGrp="1"/>
          </p:cNvSpPr>
          <p:nvPr>
            <p:ph type="pic" idx="3"/>
          </p:nvPr>
        </p:nvSpPr>
        <p:spPr>
          <a:xfrm>
            <a:off x="7538375" y="971967"/>
            <a:ext cx="2253380" cy="1635750"/>
          </a:xfrm>
          <a:prstGeom prst="rect">
            <a:avLst/>
          </a:prstGeom>
          <a:noFill/>
          <a:ln>
            <a:noFill/>
          </a:ln>
        </p:spPr>
      </p:sp>
      <p:sp>
        <p:nvSpPr>
          <p:cNvPr id="49" name="Google Shape;49;p57"/>
          <p:cNvSpPr>
            <a:spLocks noGrp="1"/>
          </p:cNvSpPr>
          <p:nvPr>
            <p:ph type="pic" idx="4"/>
          </p:nvPr>
        </p:nvSpPr>
        <p:spPr>
          <a:xfrm>
            <a:off x="9936127" y="2733854"/>
            <a:ext cx="2253380" cy="1637841"/>
          </a:xfrm>
          <a:prstGeom prst="rect">
            <a:avLst/>
          </a:prstGeom>
          <a:noFill/>
          <a:ln>
            <a:noFill/>
          </a:ln>
        </p:spPr>
      </p:sp>
      <p:sp>
        <p:nvSpPr>
          <p:cNvPr id="50" name="Google Shape;50;p57"/>
          <p:cNvSpPr txBox="1">
            <a:spLocks noGrp="1"/>
          </p:cNvSpPr>
          <p:nvPr>
            <p:ph type="body" idx="1"/>
          </p:nvPr>
        </p:nvSpPr>
        <p:spPr>
          <a:xfrm>
            <a:off x="630135" y="981113"/>
            <a:ext cx="6500261" cy="516370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1" name="Google Shape;51;p57"/>
          <p:cNvSpPr txBox="1">
            <a:spLocks noGrp="1"/>
          </p:cNvSpPr>
          <p:nvPr>
            <p:ph type="title"/>
          </p:nvPr>
        </p:nvSpPr>
        <p:spPr>
          <a:xfrm>
            <a:off x="609600" y="219774"/>
            <a:ext cx="10260064" cy="6397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pic>
        <p:nvPicPr>
          <p:cNvPr id="53" name="Google Shape;53;p58"/>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59"/>
          <p:cNvSpPr txBox="1">
            <a:spLocks noGrp="1"/>
          </p:cNvSpPr>
          <p:nvPr>
            <p:ph type="title"/>
          </p:nvPr>
        </p:nvSpPr>
        <p:spPr>
          <a:xfrm>
            <a:off x="609602"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0" i="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9"/>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59"/>
          <p:cNvSpPr txBox="1">
            <a:spLocks noGrp="1"/>
          </p:cNvSpPr>
          <p:nvPr>
            <p:ph type="body" idx="2"/>
          </p:nvPr>
        </p:nvSpPr>
        <p:spPr>
          <a:xfrm>
            <a:off x="609602" y="1435103"/>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6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11" name="Google Shape;11;p50"/>
          <p:cNvSpPr txBox="1">
            <a:spLocks noGrp="1"/>
          </p:cNvSpPr>
          <p:nvPr>
            <p:ph type="body" idx="1"/>
          </p:nvPr>
        </p:nvSpPr>
        <p:spPr>
          <a:xfrm>
            <a:off x="609600" y="1143000"/>
            <a:ext cx="10972800" cy="498316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2" name="Google Shape;12;p50"/>
          <p:cNvCxnSpPr/>
          <p:nvPr/>
        </p:nvCxnSpPr>
        <p:spPr>
          <a:xfrm>
            <a:off x="0" y="6223000"/>
            <a:ext cx="12192000" cy="0"/>
          </a:xfrm>
          <a:prstGeom prst="straightConnector1">
            <a:avLst/>
          </a:prstGeom>
          <a:noFill/>
          <a:ln w="28575" cap="flat" cmpd="sng">
            <a:solidFill>
              <a:srgbClr val="8E0000"/>
            </a:solidFill>
            <a:prstDash val="solid"/>
            <a:round/>
            <a:headEnd type="none" w="sm" len="sm"/>
            <a:tailEnd type="none" w="sm" len="sm"/>
          </a:ln>
        </p:spPr>
      </p:cxnSp>
      <p:sp>
        <p:nvSpPr>
          <p:cNvPr id="13" name="Google Shape;13;p50"/>
          <p:cNvSpPr txBox="1"/>
          <p:nvPr/>
        </p:nvSpPr>
        <p:spPr>
          <a:xfrm>
            <a:off x="430213" y="6284913"/>
            <a:ext cx="60071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1" u="none" strike="noStrike" cap="none">
                <a:solidFill>
                  <a:srgbClr val="8E0000"/>
                </a:solidFill>
                <a:latin typeface="Arial"/>
                <a:ea typeface="Arial"/>
                <a:cs typeface="Arial"/>
                <a:sym typeface="Arial"/>
              </a:rPr>
              <a:t>Information Sciences Institute</a:t>
            </a:r>
            <a:endParaRPr/>
          </a:p>
        </p:txBody>
      </p:sp>
      <p:pic>
        <p:nvPicPr>
          <p:cNvPr id="14" name="Google Shape;14;p50"/>
          <p:cNvPicPr preferRelativeResize="0"/>
          <p:nvPr/>
        </p:nvPicPr>
        <p:blipFill rotWithShape="1">
          <a:blip r:embed="rId13">
            <a:alphaModFix/>
          </a:blip>
          <a:srcRect t="6665" b="13334"/>
          <a:stretch/>
        </p:blipFill>
        <p:spPr>
          <a:xfrm>
            <a:off x="10005655" y="6262839"/>
            <a:ext cx="1965960" cy="54864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hyperlink" Target="https://www.ncbi.nlm.nih.gov/pubmed/33521361"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914400" y="2130425"/>
            <a:ext cx="103632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FRIENDSHIP PARADOX AND PERCEPTION BIAS</a:t>
            </a:r>
            <a:endParaRPr/>
          </a:p>
        </p:txBody>
      </p:sp>
      <p:sp>
        <p:nvSpPr>
          <p:cNvPr id="71" name="Google Shape;71;p1"/>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2800"/>
              <a:buNone/>
            </a:pPr>
            <a:r>
              <a:rPr lang="en-US" dirty="0"/>
              <a:t>Keith Burghardt</a:t>
            </a:r>
            <a:endParaRPr dirty="0"/>
          </a:p>
          <a:p>
            <a:pPr marL="0" lvl="0" indent="0" algn="ctr" rtl="0">
              <a:spcBef>
                <a:spcPts val="560"/>
              </a:spcBef>
              <a:spcAft>
                <a:spcPts val="0"/>
              </a:spcAft>
              <a:buClr>
                <a:srgbClr val="888888"/>
              </a:buClr>
              <a:buSzPts val="2800"/>
              <a:buNone/>
            </a:pPr>
            <a:r>
              <a:rPr lang="en-US"/>
              <a:t>March 20,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0"/>
          <p:cNvSpPr txBox="1">
            <a:spLocks noGrp="1"/>
          </p:cNvSpPr>
          <p:nvPr>
            <p:ph type="title"/>
          </p:nvPr>
        </p:nvSpPr>
        <p:spPr>
          <a:xfrm>
            <a:off x="609600" y="219075"/>
            <a:ext cx="10260013" cy="639763"/>
          </a:xfrm>
          <a:prstGeom prst="rect">
            <a:avLst/>
          </a:prstGeom>
          <a:noFill/>
          <a:ln>
            <a:noFill/>
          </a:ln>
        </p:spPr>
        <p:txBody>
          <a:bodyPr spcFirstLastPara="1" wrap="square" lIns="0" tIns="8925" rIns="0" bIns="0" anchor="ctr" anchorCtr="0">
            <a:spAutoFit/>
          </a:bodyPr>
          <a:lstStyle/>
          <a:p>
            <a:pPr marL="8929" lvl="0" indent="0" algn="ctr" rtl="0">
              <a:spcBef>
                <a:spcPts val="0"/>
              </a:spcBef>
              <a:spcAft>
                <a:spcPts val="0"/>
              </a:spcAft>
              <a:buNone/>
            </a:pPr>
            <a:r>
              <a:rPr lang="en-US"/>
              <a:t>The problem of binge drinking among (US) students</a:t>
            </a:r>
            <a:endParaRPr/>
          </a:p>
        </p:txBody>
      </p:sp>
      <p:sp>
        <p:nvSpPr>
          <p:cNvPr id="282" name="Google Shape;282;p10"/>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p>
            <a:pPr marL="8929" lvl="0" indent="-8929" algn="l" rtl="0">
              <a:spcBef>
                <a:spcPts val="0"/>
              </a:spcBef>
              <a:spcAft>
                <a:spcPts val="0"/>
              </a:spcAft>
              <a:buClr>
                <a:srgbClr val="212121"/>
              </a:buClr>
              <a:buSzPts val="2800"/>
              <a:buChar char="•"/>
            </a:pPr>
            <a:r>
              <a:rPr lang="en-US" sz="2800">
                <a:solidFill>
                  <a:srgbClr val="212121"/>
                </a:solidFill>
                <a:latin typeface="Arial"/>
                <a:ea typeface="Arial"/>
                <a:cs typeface="Arial"/>
                <a:sym typeface="Arial"/>
              </a:rPr>
              <a:t>10-25% of college students are “heavy" or “problem" drinkers.</a:t>
            </a:r>
            <a:endParaRPr sz="2800">
              <a:latin typeface="Arial"/>
              <a:ea typeface="Arial"/>
              <a:cs typeface="Arial"/>
              <a:sym typeface="Arial"/>
            </a:endParaRPr>
          </a:p>
          <a:p>
            <a:pPr marL="342900" lvl="0" indent="-165100" algn="l" rtl="0">
              <a:spcBef>
                <a:spcPts val="4"/>
              </a:spcBef>
              <a:spcAft>
                <a:spcPts val="0"/>
              </a:spcAft>
              <a:buClr>
                <a:schemeClr val="dk1"/>
              </a:buClr>
              <a:buSzPts val="2800"/>
              <a:buNone/>
            </a:pPr>
            <a:endParaRPr sz="2800">
              <a:latin typeface="Times New Roman"/>
              <a:ea typeface="Times New Roman"/>
              <a:cs typeface="Times New Roman"/>
              <a:sym typeface="Times New Roman"/>
            </a:endParaRPr>
          </a:p>
          <a:p>
            <a:pPr marL="0" lvl="0" indent="0" algn="l" rtl="0">
              <a:spcBef>
                <a:spcPts val="560"/>
              </a:spcBef>
              <a:spcAft>
                <a:spcPts val="0"/>
              </a:spcAft>
              <a:buClr>
                <a:srgbClr val="212121"/>
              </a:buClr>
              <a:buSzPts val="2800"/>
              <a:buNone/>
            </a:pPr>
            <a:r>
              <a:rPr lang="en-US" sz="2800">
                <a:solidFill>
                  <a:srgbClr val="212121"/>
                </a:solidFill>
                <a:latin typeface="Arial"/>
                <a:ea typeface="Arial"/>
                <a:cs typeface="Arial"/>
                <a:sym typeface="Arial"/>
              </a:rPr>
              <a:t>This causes issues:</a:t>
            </a:r>
            <a:endParaRPr sz="2800">
              <a:latin typeface="Arial"/>
              <a:ea typeface="Arial"/>
              <a:cs typeface="Arial"/>
              <a:sym typeface="Arial"/>
            </a:endParaRPr>
          </a:p>
          <a:p>
            <a:pPr marL="482186" marR="3144924" lvl="0" indent="-342900" algn="l" rtl="0">
              <a:lnSpc>
                <a:spcPct val="122200"/>
              </a:lnSpc>
              <a:spcBef>
                <a:spcPts val="633"/>
              </a:spcBef>
              <a:spcAft>
                <a:spcPts val="0"/>
              </a:spcAft>
              <a:buClr>
                <a:srgbClr val="212121"/>
              </a:buClr>
              <a:buSzPts val="2800"/>
              <a:buChar char="•"/>
            </a:pPr>
            <a:r>
              <a:rPr lang="en-US" sz="2800">
                <a:solidFill>
                  <a:srgbClr val="212121"/>
                </a:solidFill>
                <a:latin typeface="Arial"/>
                <a:ea typeface="Arial"/>
                <a:cs typeface="Arial"/>
                <a:sym typeface="Arial"/>
              </a:rPr>
              <a:t>collegiate adjustment problems  </a:t>
            </a:r>
            <a:endParaRPr/>
          </a:p>
          <a:p>
            <a:pPr marL="482186" marR="3144924" lvl="0" indent="-342900" algn="l" rtl="0">
              <a:lnSpc>
                <a:spcPct val="122200"/>
              </a:lnSpc>
              <a:spcBef>
                <a:spcPts val="633"/>
              </a:spcBef>
              <a:spcAft>
                <a:spcPts val="0"/>
              </a:spcAft>
              <a:buClr>
                <a:srgbClr val="212121"/>
              </a:buClr>
              <a:buSzPts val="2800"/>
              <a:buChar char="•"/>
            </a:pPr>
            <a:r>
              <a:rPr lang="en-US" sz="2800">
                <a:solidFill>
                  <a:srgbClr val="212121"/>
                </a:solidFill>
                <a:latin typeface="Arial"/>
                <a:ea typeface="Arial"/>
                <a:cs typeface="Arial"/>
                <a:sym typeface="Arial"/>
              </a:rPr>
              <a:t>accidents</a:t>
            </a:r>
            <a:endParaRPr sz="2800">
              <a:latin typeface="Arial"/>
              <a:ea typeface="Arial"/>
              <a:cs typeface="Arial"/>
              <a:sym typeface="Arial"/>
            </a:endParaRPr>
          </a:p>
          <a:p>
            <a:pPr marL="482186" marR="4887491" lvl="0" indent="-342900" algn="l" rtl="0">
              <a:lnSpc>
                <a:spcPct val="118035"/>
              </a:lnSpc>
              <a:spcBef>
                <a:spcPts val="239"/>
              </a:spcBef>
              <a:spcAft>
                <a:spcPts val="0"/>
              </a:spcAft>
              <a:buClr>
                <a:srgbClr val="212121"/>
              </a:buClr>
              <a:buSzPts val="2800"/>
              <a:buChar char="•"/>
            </a:pPr>
            <a:r>
              <a:rPr lang="en-US" sz="2800">
                <a:solidFill>
                  <a:srgbClr val="212121"/>
                </a:solidFill>
                <a:latin typeface="Arial"/>
                <a:ea typeface="Arial"/>
                <a:cs typeface="Arial"/>
                <a:sym typeface="Arial"/>
              </a:rPr>
              <a:t>academic failure </a:t>
            </a:r>
            <a:endParaRPr/>
          </a:p>
          <a:p>
            <a:pPr marL="482186" marR="4887491" lvl="0" indent="-342900" algn="l" rtl="0">
              <a:lnSpc>
                <a:spcPct val="118035"/>
              </a:lnSpc>
              <a:spcBef>
                <a:spcPts val="239"/>
              </a:spcBef>
              <a:spcAft>
                <a:spcPts val="0"/>
              </a:spcAft>
              <a:buClr>
                <a:srgbClr val="212121"/>
              </a:buClr>
              <a:buSzPts val="2800"/>
              <a:buChar char="•"/>
            </a:pPr>
            <a:r>
              <a:rPr lang="en-US" sz="2800">
                <a:solidFill>
                  <a:srgbClr val="212121"/>
                </a:solidFill>
                <a:latin typeface="Arial"/>
                <a:ea typeface="Arial"/>
                <a:cs typeface="Arial"/>
                <a:sym typeface="Arial"/>
              </a:rPr>
              <a:t>vandalism</a:t>
            </a:r>
            <a:endParaRPr/>
          </a:p>
          <a:p>
            <a:pPr marL="482186" marR="4887491" lvl="0" indent="-342900" algn="l" rtl="0">
              <a:lnSpc>
                <a:spcPct val="118035"/>
              </a:lnSpc>
              <a:spcBef>
                <a:spcPts val="239"/>
              </a:spcBef>
              <a:spcAft>
                <a:spcPts val="0"/>
              </a:spcAft>
              <a:buClr>
                <a:srgbClr val="212121"/>
              </a:buClr>
              <a:buSzPts val="2800"/>
              <a:buChar char="•"/>
            </a:pPr>
            <a:r>
              <a:rPr lang="en-US" sz="2800">
                <a:solidFill>
                  <a:srgbClr val="212121"/>
                </a:solidFill>
                <a:latin typeface="Arial"/>
                <a:ea typeface="Arial"/>
                <a:cs typeface="Arial"/>
                <a:sym typeface="Arial"/>
              </a:rPr>
              <a:t>development of mental health disorders</a:t>
            </a:r>
            <a:endParaRPr sz="2800">
              <a:latin typeface="Arial"/>
              <a:ea typeface="Arial"/>
              <a:cs typeface="Arial"/>
              <a:sym typeface="Arial"/>
            </a:endParaRPr>
          </a:p>
          <a:p>
            <a:pPr marL="342900" lvl="0" indent="-165100" algn="l" rtl="0">
              <a:spcBef>
                <a:spcPts val="560"/>
              </a:spcBef>
              <a:spcAft>
                <a:spcPts val="0"/>
              </a:spcAft>
              <a:buClr>
                <a:schemeClr val="dk1"/>
              </a:buClr>
              <a:buSzPts val="28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p:nvPr/>
        </p:nvSpPr>
        <p:spPr>
          <a:xfrm>
            <a:off x="5911985" y="5743286"/>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Most Students Do PartySafe@Cal </a:t>
            </a:r>
            <a:endParaRPr/>
          </a:p>
        </p:txBody>
      </p:sp>
      <p:sp>
        <p:nvSpPr>
          <p:cNvPr id="289" name="Google Shape;289;p11"/>
          <p:cNvSpPr txBox="1"/>
          <p:nvPr/>
        </p:nvSpPr>
        <p:spPr>
          <a:xfrm>
            <a:off x="2685391" y="2294816"/>
            <a:ext cx="6453187" cy="70788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How many alcoholic drinks are consumed at a party? Virtually all students report that their friends drink more </a:t>
            </a:r>
            <a:endParaRPr/>
          </a:p>
        </p:txBody>
      </p:sp>
      <p:graphicFrame>
        <p:nvGraphicFramePr>
          <p:cNvPr id="290" name="Google Shape;290;p11"/>
          <p:cNvGraphicFramePr/>
          <p:nvPr/>
        </p:nvGraphicFramePr>
        <p:xfrm>
          <a:off x="1863376" y="3113330"/>
          <a:ext cx="3700018" cy="24914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1" name="Google Shape;291;p11"/>
          <p:cNvGraphicFramePr/>
          <p:nvPr/>
        </p:nvGraphicFramePr>
        <p:xfrm>
          <a:off x="7032546" y="3113330"/>
          <a:ext cx="4118054" cy="2491438"/>
        </p:xfrm>
        <a:graphic>
          <a:graphicData uri="http://schemas.openxmlformats.org/drawingml/2006/chart">
            <c:chart xmlns:c="http://schemas.openxmlformats.org/drawingml/2006/chart" xmlns:r="http://schemas.openxmlformats.org/officeDocument/2006/relationships" r:id="rId4"/>
          </a:graphicData>
        </a:graphic>
      </p:graphicFrame>
      <p:sp>
        <p:nvSpPr>
          <p:cNvPr id="292" name="Google Shape;292;p11"/>
          <p:cNvSpPr/>
          <p:nvPr/>
        </p:nvSpPr>
        <p:spPr>
          <a:xfrm>
            <a:off x="2336800" y="578273"/>
            <a:ext cx="6731000" cy="120685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1"/>
          <p:cNvSpPr/>
          <p:nvPr/>
        </p:nvSpPr>
        <p:spPr>
          <a:xfrm>
            <a:off x="1758950" y="-56695"/>
            <a:ext cx="8153400" cy="238743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12"/>
          <p:cNvPicPr preferRelativeResize="0">
            <a:picLocks noGrp="1"/>
          </p:cNvPicPr>
          <p:nvPr>
            <p:ph type="body" idx="1"/>
          </p:nvPr>
        </p:nvPicPr>
        <p:blipFill rotWithShape="1">
          <a:blip r:embed="rId3">
            <a:alphaModFix/>
          </a:blip>
          <a:srcRect l="2448" t="11326" b="7059"/>
          <a:stretch/>
        </p:blipFill>
        <p:spPr>
          <a:xfrm>
            <a:off x="118210" y="1367626"/>
            <a:ext cx="5202221" cy="5426126"/>
          </a:xfrm>
          <a:prstGeom prst="rect">
            <a:avLst/>
          </a:prstGeom>
          <a:noFill/>
          <a:ln>
            <a:noFill/>
          </a:ln>
        </p:spPr>
      </p:pic>
      <p:sp>
        <p:nvSpPr>
          <p:cNvPr id="300" name="Google Shape;300;p12"/>
          <p:cNvSpPr txBox="1">
            <a:spLocks noGrp="1"/>
          </p:cNvSpPr>
          <p:nvPr>
            <p:ph type="title"/>
          </p:nvPr>
        </p:nvSpPr>
        <p:spPr>
          <a:xfrm>
            <a:off x="609600" y="219075"/>
            <a:ext cx="10260013" cy="639763"/>
          </a:xfrm>
          <a:prstGeom prst="rect">
            <a:avLst/>
          </a:prstGeom>
          <a:solidFill>
            <a:schemeClr val="lt1"/>
          </a:solid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Twitter users overestimate the popularity of some topics</a:t>
            </a:r>
            <a:endParaRPr/>
          </a:p>
        </p:txBody>
      </p:sp>
      <p:sp>
        <p:nvSpPr>
          <p:cNvPr id="301" name="Google Shape;301;p12"/>
          <p:cNvSpPr txBox="1">
            <a:spLocks noGrp="1"/>
          </p:cNvSpPr>
          <p:nvPr>
            <p:ph type="body" idx="2"/>
          </p:nvPr>
        </p:nvSpPr>
        <p:spPr>
          <a:xfrm>
            <a:off x="6172200" y="1467464"/>
            <a:ext cx="5325386" cy="4837919"/>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chemeClr val="dk1"/>
              </a:buClr>
              <a:buSzPct val="100000"/>
              <a:buChar char="•"/>
            </a:pPr>
            <a:r>
              <a:rPr lang="en-US"/>
              <a:t>Compare global to local popularity of topics</a:t>
            </a:r>
            <a:endParaRPr/>
          </a:p>
          <a:p>
            <a:pPr marL="742950" lvl="1" indent="-285750" algn="l" rtl="0">
              <a:spcBef>
                <a:spcPts val="444"/>
              </a:spcBef>
              <a:spcAft>
                <a:spcPts val="0"/>
              </a:spcAft>
              <a:buClr>
                <a:schemeClr val="dk1"/>
              </a:buClr>
              <a:buSzPct val="100000"/>
              <a:buChar char="–"/>
            </a:pPr>
            <a:r>
              <a:rPr lang="en-US"/>
              <a:t>Myself = Global popularity = fraction of all people talking about a topic</a:t>
            </a:r>
            <a:endParaRPr/>
          </a:p>
          <a:p>
            <a:pPr marL="742950" lvl="1" indent="-285750" algn="l" rtl="0">
              <a:spcBef>
                <a:spcPts val="444"/>
              </a:spcBef>
              <a:spcAft>
                <a:spcPts val="0"/>
              </a:spcAft>
              <a:buClr>
                <a:schemeClr val="dk1"/>
              </a:buClr>
              <a:buSzPct val="100000"/>
              <a:buChar char="–"/>
            </a:pPr>
            <a:r>
              <a:rPr lang="en-US"/>
              <a:t>My Friends = Local popularity = fraction of friends talking about the topic</a:t>
            </a:r>
            <a:endParaRPr/>
          </a:p>
          <a:p>
            <a:pPr marL="342900" lvl="0" indent="-342900" algn="l" rtl="0">
              <a:spcBef>
                <a:spcPts val="518"/>
              </a:spcBef>
              <a:spcAft>
                <a:spcPts val="0"/>
              </a:spcAft>
              <a:buClr>
                <a:schemeClr val="dk1"/>
              </a:buClr>
              <a:buSzPct val="100000"/>
              <a:buChar char="•"/>
            </a:pPr>
            <a:r>
              <a:rPr lang="en-US"/>
              <a:t>Topics: Popular Twitter hashtags in Summer 2014</a:t>
            </a:r>
            <a:endParaRPr/>
          </a:p>
          <a:p>
            <a:pPr marL="342900" lvl="0" indent="-342900" algn="l" rtl="0">
              <a:spcBef>
                <a:spcPts val="518"/>
              </a:spcBef>
              <a:spcAft>
                <a:spcPts val="0"/>
              </a:spcAft>
              <a:buClr>
                <a:schemeClr val="dk1"/>
              </a:buClr>
              <a:buSzPct val="100000"/>
              <a:buChar char="•"/>
            </a:pPr>
            <a:r>
              <a:rPr lang="en-US"/>
              <a:t>Current events topics appear more popular than they really are</a:t>
            </a:r>
            <a:endParaRPr/>
          </a:p>
          <a:p>
            <a:pPr marL="342900" lvl="0" indent="-178435" algn="l" rtl="0">
              <a:spcBef>
                <a:spcPts val="518"/>
              </a:spcBef>
              <a:spcAft>
                <a:spcPts val="0"/>
              </a:spcAft>
              <a:buClr>
                <a:schemeClr val="dk1"/>
              </a:buClr>
              <a:buSzPct val="100000"/>
              <a:buNone/>
            </a:pPr>
            <a:endParaRPr/>
          </a:p>
        </p:txBody>
      </p:sp>
      <p:sp>
        <p:nvSpPr>
          <p:cNvPr id="302" name="Google Shape;302;p12"/>
          <p:cNvSpPr txBox="1"/>
          <p:nvPr/>
        </p:nvSpPr>
        <p:spPr>
          <a:xfrm>
            <a:off x="420719" y="6424419"/>
            <a:ext cx="10564302"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Calibri"/>
                <a:ea typeface="Calibri"/>
                <a:cs typeface="Calibri"/>
                <a:sym typeface="Calibri"/>
              </a:rPr>
              <a:t>[Alipourfard et al (2020) “Friendship paradox biases perceptions in directed networks”, </a:t>
            </a:r>
            <a:r>
              <a:rPr lang="en-US" sz="1800" b="0" i="1">
                <a:solidFill>
                  <a:schemeClr val="dk1"/>
                </a:solidFill>
                <a:latin typeface="Calibri"/>
                <a:ea typeface="Calibri"/>
                <a:cs typeface="Calibri"/>
                <a:sym typeface="Calibri"/>
              </a:rPr>
              <a:t>Nature Communications</a:t>
            </a:r>
            <a:r>
              <a:rPr lang="en-US" sz="1800" b="0">
                <a:solidFill>
                  <a:schemeClr val="dk1"/>
                </a:solidFill>
                <a:latin typeface="Calibri"/>
                <a:ea typeface="Calibri"/>
                <a:cs typeface="Calibri"/>
                <a:sym typeface="Calibri"/>
              </a:rPr>
              <a:t>]</a:t>
            </a:r>
            <a:endParaRPr/>
          </a:p>
        </p:txBody>
      </p:sp>
      <p:sp>
        <p:nvSpPr>
          <p:cNvPr id="303" name="Google Shape;303;p12"/>
          <p:cNvSpPr txBox="1"/>
          <p:nvPr/>
        </p:nvSpPr>
        <p:spPr>
          <a:xfrm>
            <a:off x="3442916" y="4850294"/>
            <a:ext cx="1606017"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Myself              </a:t>
            </a:r>
            <a:endParaRPr/>
          </a:p>
        </p:txBody>
      </p:sp>
      <p:sp>
        <p:nvSpPr>
          <p:cNvPr id="304" name="Google Shape;304;p12"/>
          <p:cNvSpPr txBox="1"/>
          <p:nvPr/>
        </p:nvSpPr>
        <p:spPr>
          <a:xfrm>
            <a:off x="3444240" y="4541517"/>
            <a:ext cx="1596912"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My Friends      </a:t>
            </a:r>
            <a:endParaRPr/>
          </a:p>
        </p:txBody>
      </p:sp>
      <p:sp>
        <p:nvSpPr>
          <p:cNvPr id="305" name="Google Shape;305;p12"/>
          <p:cNvSpPr txBox="1"/>
          <p:nvPr/>
        </p:nvSpPr>
        <p:spPr>
          <a:xfrm>
            <a:off x="1963972" y="1319918"/>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306" name="Google Shape;306;p12"/>
          <p:cNvSpPr txBox="1"/>
          <p:nvPr/>
        </p:nvSpPr>
        <p:spPr>
          <a:xfrm>
            <a:off x="2410570" y="1329197"/>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307" name="Google Shape;307;p12"/>
          <p:cNvSpPr txBox="1"/>
          <p:nvPr/>
        </p:nvSpPr>
        <p:spPr>
          <a:xfrm>
            <a:off x="2865120" y="1322569"/>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308" name="Google Shape;308;p12"/>
          <p:cNvSpPr txBox="1"/>
          <p:nvPr/>
        </p:nvSpPr>
        <p:spPr>
          <a:xfrm>
            <a:off x="3335573" y="1323893"/>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309" name="Google Shape;309;p12"/>
          <p:cNvSpPr txBox="1"/>
          <p:nvPr/>
        </p:nvSpPr>
        <p:spPr>
          <a:xfrm>
            <a:off x="3788798" y="1331847"/>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310" name="Google Shape;310;p12"/>
          <p:cNvSpPr txBox="1"/>
          <p:nvPr/>
        </p:nvSpPr>
        <p:spPr>
          <a:xfrm>
            <a:off x="4305633" y="1323894"/>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311" name="Google Shape;311;p12"/>
          <p:cNvSpPr txBox="1"/>
          <p:nvPr/>
        </p:nvSpPr>
        <p:spPr>
          <a:xfrm>
            <a:off x="4742952" y="1331849"/>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3"/>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Why?</a:t>
            </a:r>
            <a:endParaRPr/>
          </a:p>
        </p:txBody>
      </p:sp>
      <p:sp>
        <p:nvSpPr>
          <p:cNvPr id="317" name="Google Shape;317;p13"/>
          <p:cNvSpPr txBox="1">
            <a:spLocks noGrp="1"/>
          </p:cNvSpPr>
          <p:nvPr>
            <p:ph type="body" idx="1"/>
          </p:nvPr>
        </p:nvSpPr>
        <p:spPr>
          <a:xfrm>
            <a:off x="4635500" y="1146051"/>
            <a:ext cx="6955030" cy="498011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a:t>Friends are not a random sample of the population!</a:t>
            </a:r>
            <a:endParaRPr/>
          </a:p>
          <a:p>
            <a:pPr marL="342900" lvl="0" indent="-19050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en-US" sz="2400"/>
              <a:t>People seldom see representative sample of the population. </a:t>
            </a:r>
            <a:endParaRPr/>
          </a:p>
          <a:p>
            <a:pPr marL="342900" lvl="0" indent="-342900" algn="l" rtl="0">
              <a:spcBef>
                <a:spcPts val="480"/>
              </a:spcBef>
              <a:spcAft>
                <a:spcPts val="0"/>
              </a:spcAft>
              <a:buClr>
                <a:schemeClr val="dk1"/>
              </a:buClr>
              <a:buSzPts val="2400"/>
              <a:buChar char="•"/>
            </a:pPr>
            <a:r>
              <a:rPr lang="en-US" sz="2400"/>
              <a:t>Instead, their samples — their friends – are highly biased samples of the population</a:t>
            </a:r>
            <a:endParaRPr/>
          </a:p>
          <a:p>
            <a:pPr marL="342900" lvl="0" indent="-342900" algn="l" rtl="0">
              <a:spcBef>
                <a:spcPts val="480"/>
              </a:spcBef>
              <a:spcAft>
                <a:spcPts val="0"/>
              </a:spcAft>
              <a:buClr>
                <a:schemeClr val="dk1"/>
              </a:buClr>
              <a:buSzPts val="2400"/>
              <a:buChar char="•"/>
            </a:pPr>
            <a:r>
              <a:rPr lang="en-US" sz="2400"/>
              <a:t>This, in turn, biases their perception of how common different attributes are in the general population</a:t>
            </a:r>
            <a:endParaRPr/>
          </a:p>
          <a:p>
            <a:pPr marL="342900" lvl="0" indent="-342900" algn="l" rtl="0">
              <a:spcBef>
                <a:spcPts val="480"/>
              </a:spcBef>
              <a:spcAft>
                <a:spcPts val="0"/>
              </a:spcAft>
              <a:buClr>
                <a:schemeClr val="dk1"/>
              </a:buClr>
              <a:buSzPts val="2400"/>
              <a:buChar char="•"/>
            </a:pPr>
            <a:r>
              <a:rPr lang="en-US" sz="2400"/>
              <a:t>These over- and underestimation errors, which we call </a:t>
            </a:r>
            <a:r>
              <a:rPr lang="en-US" sz="2400" b="1"/>
              <a:t>perception biases</a:t>
            </a:r>
            <a:r>
              <a:rPr lang="en-US" sz="2400"/>
              <a:t>, affect people’s judgements of minority- and majority-group sizes</a:t>
            </a:r>
            <a:r>
              <a:rPr lang="en-US" sz="2400" baseline="30000"/>
              <a:t> 	</a:t>
            </a:r>
            <a:r>
              <a:rPr lang="en-US" sz="2400"/>
              <a:t>.</a:t>
            </a:r>
            <a:endParaRPr/>
          </a:p>
        </p:txBody>
      </p:sp>
      <p:sp>
        <p:nvSpPr>
          <p:cNvPr id="318" name="Google Shape;318;p13"/>
          <p:cNvSpPr/>
          <p:nvPr/>
        </p:nvSpPr>
        <p:spPr>
          <a:xfrm>
            <a:off x="469900" y="2222501"/>
            <a:ext cx="4051300" cy="1689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3"/>
          <p:cNvSpPr/>
          <p:nvPr/>
        </p:nvSpPr>
        <p:spPr>
          <a:xfrm>
            <a:off x="152400" y="1910556"/>
            <a:ext cx="4660900" cy="229314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4"/>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Social perception bias is a network effect</a:t>
            </a:r>
            <a:endParaRPr/>
          </a:p>
        </p:txBody>
      </p:sp>
      <p:pic>
        <p:nvPicPr>
          <p:cNvPr id="326" name="Google Shape;326;p14"/>
          <p:cNvPicPr preferRelativeResize="0"/>
          <p:nvPr/>
        </p:nvPicPr>
        <p:blipFill rotWithShape="1">
          <a:blip r:embed="rId3">
            <a:alphaModFix/>
          </a:blip>
          <a:srcRect/>
          <a:stretch/>
        </p:blipFill>
        <p:spPr>
          <a:xfrm>
            <a:off x="838200" y="1472283"/>
            <a:ext cx="4802479" cy="4686955"/>
          </a:xfrm>
          <a:prstGeom prst="rect">
            <a:avLst/>
          </a:prstGeom>
          <a:noFill/>
          <a:ln>
            <a:noFill/>
          </a:ln>
        </p:spPr>
      </p:pic>
      <p:sp>
        <p:nvSpPr>
          <p:cNvPr id="327" name="Google Shape;327;p14"/>
          <p:cNvSpPr/>
          <p:nvPr/>
        </p:nvSpPr>
        <p:spPr>
          <a:xfrm>
            <a:off x="1485896" y="4769423"/>
            <a:ext cx="457200" cy="457200"/>
          </a:xfrm>
          <a:prstGeom prst="ellipse">
            <a:avLst/>
          </a:prstGeom>
          <a:solidFill>
            <a:srgbClr val="FDC6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 name="Google Shape;328;p14"/>
          <p:cNvSpPr txBox="1"/>
          <p:nvPr/>
        </p:nvSpPr>
        <p:spPr>
          <a:xfrm>
            <a:off x="201907" y="6430198"/>
            <a:ext cx="8705850" cy="476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595959"/>
                </a:solidFill>
                <a:latin typeface="Calibri"/>
                <a:ea typeface="Calibri"/>
                <a:cs typeface="Calibri"/>
                <a:sym typeface="Calibri"/>
              </a:rPr>
              <a:t>[Lerman, Wu &amp; Yan (2016) The “Majority Illusion” in Social Networks, in </a:t>
            </a:r>
            <a:r>
              <a:rPr lang="en-US" sz="2000" b="0" i="1" u="none" strike="noStrike" cap="none">
                <a:solidFill>
                  <a:srgbClr val="595959"/>
                </a:solidFill>
                <a:latin typeface="Calibri"/>
                <a:ea typeface="Calibri"/>
                <a:cs typeface="Calibri"/>
                <a:sym typeface="Calibri"/>
              </a:rPr>
              <a:t>Plos One.</a:t>
            </a:r>
            <a:r>
              <a:rPr lang="en-US" sz="2000" b="0" u="none" strike="noStrike" cap="none">
                <a:solidFill>
                  <a:srgbClr val="595959"/>
                </a:solidFill>
                <a:latin typeface="Calibri"/>
                <a:ea typeface="Calibri"/>
                <a:cs typeface="Calibri"/>
                <a:sym typeface="Calibri"/>
              </a:rPr>
              <a:t>]</a:t>
            </a:r>
            <a:endParaRPr/>
          </a:p>
        </p:txBody>
      </p:sp>
      <p:pic>
        <p:nvPicPr>
          <p:cNvPr id="329" name="Google Shape;329;p14"/>
          <p:cNvPicPr preferRelativeResize="0"/>
          <p:nvPr/>
        </p:nvPicPr>
        <p:blipFill rotWithShape="1">
          <a:blip r:embed="rId4">
            <a:alphaModFix/>
          </a:blip>
          <a:srcRect/>
          <a:stretch/>
        </p:blipFill>
        <p:spPr>
          <a:xfrm>
            <a:off x="6731019" y="1399545"/>
            <a:ext cx="4802479" cy="4686955"/>
          </a:xfrm>
          <a:prstGeom prst="rect">
            <a:avLst/>
          </a:prstGeom>
          <a:noFill/>
          <a:ln>
            <a:noFill/>
          </a:ln>
        </p:spPr>
      </p:pic>
      <p:sp>
        <p:nvSpPr>
          <p:cNvPr id="330" name="Google Shape;330;p14"/>
          <p:cNvSpPr/>
          <p:nvPr/>
        </p:nvSpPr>
        <p:spPr>
          <a:xfrm>
            <a:off x="7378715" y="4769423"/>
            <a:ext cx="502920" cy="502920"/>
          </a:xfrm>
          <a:prstGeom prst="ellipse">
            <a:avLst/>
          </a:prstGeom>
          <a:solidFill>
            <a:srgbClr val="FDC69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4"/>
          <p:cNvSpPr/>
          <p:nvPr/>
        </p:nvSpPr>
        <p:spPr>
          <a:xfrm>
            <a:off x="7028195" y="3955266"/>
            <a:ext cx="502920" cy="502920"/>
          </a:xfrm>
          <a:prstGeom prst="ellipse">
            <a:avLst/>
          </a:prstGeom>
          <a:solidFill>
            <a:srgbClr val="76CD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4"/>
          <p:cNvSpPr/>
          <p:nvPr/>
        </p:nvSpPr>
        <p:spPr>
          <a:xfrm>
            <a:off x="9744378" y="1773377"/>
            <a:ext cx="502920" cy="502920"/>
          </a:xfrm>
          <a:prstGeom prst="ellipse">
            <a:avLst/>
          </a:prstGeom>
          <a:solidFill>
            <a:srgbClr val="76CD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4"/>
          <p:cNvSpPr/>
          <p:nvPr/>
        </p:nvSpPr>
        <p:spPr>
          <a:xfrm>
            <a:off x="8880798" y="5334688"/>
            <a:ext cx="502920" cy="502920"/>
          </a:xfrm>
          <a:prstGeom prst="ellipse">
            <a:avLst/>
          </a:prstGeom>
          <a:solidFill>
            <a:srgbClr val="76CD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4"/>
          <p:cNvSpPr/>
          <p:nvPr/>
        </p:nvSpPr>
        <p:spPr>
          <a:xfrm>
            <a:off x="8071446" y="5191989"/>
            <a:ext cx="502920" cy="502920"/>
          </a:xfrm>
          <a:prstGeom prst="ellipse">
            <a:avLst/>
          </a:prstGeom>
          <a:solidFill>
            <a:srgbClr val="FDC6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35" name="Google Shape;335;p14"/>
          <p:cNvCxnSpPr>
            <a:endCxn id="330" idx="5"/>
          </p:cNvCxnSpPr>
          <p:nvPr/>
        </p:nvCxnSpPr>
        <p:spPr>
          <a:xfrm rot="10800000">
            <a:off x="7807984" y="5198692"/>
            <a:ext cx="337200" cy="150000"/>
          </a:xfrm>
          <a:prstGeom prst="straightConnector1">
            <a:avLst/>
          </a:prstGeom>
          <a:noFill/>
          <a:ln w="38100" cap="flat" cmpd="sng">
            <a:solidFill>
              <a:srgbClr val="C4BD97"/>
            </a:solidFill>
            <a:prstDash val="solid"/>
            <a:round/>
            <a:headEnd type="none" w="sm" len="sm"/>
            <a:tailEnd type="none" w="sm" len="sm"/>
          </a:ln>
        </p:spPr>
      </p:cxnSp>
      <p:cxnSp>
        <p:nvCxnSpPr>
          <p:cNvPr id="336" name="Google Shape;336;p14"/>
          <p:cNvCxnSpPr>
            <a:stCxn id="330" idx="6"/>
            <a:endCxn id="333" idx="0"/>
          </p:cNvCxnSpPr>
          <p:nvPr/>
        </p:nvCxnSpPr>
        <p:spPr>
          <a:xfrm>
            <a:off x="7881635" y="5020883"/>
            <a:ext cx="1250700" cy="313800"/>
          </a:xfrm>
          <a:prstGeom prst="curvedConnector2">
            <a:avLst/>
          </a:prstGeom>
          <a:noFill/>
          <a:ln w="38100" cap="flat" cmpd="sng">
            <a:solidFill>
              <a:srgbClr val="C4BD97"/>
            </a:solidFill>
            <a:prstDash val="solid"/>
            <a:round/>
            <a:headEnd type="none" w="sm" len="sm"/>
            <a:tailEnd type="none" w="sm" len="sm"/>
          </a:ln>
        </p:spPr>
      </p:cxnSp>
      <p:cxnSp>
        <p:nvCxnSpPr>
          <p:cNvPr id="337" name="Google Shape;337;p14"/>
          <p:cNvCxnSpPr/>
          <p:nvPr/>
        </p:nvCxnSpPr>
        <p:spPr>
          <a:xfrm rot="10800000">
            <a:off x="7378715" y="4458187"/>
            <a:ext cx="152400" cy="311236"/>
          </a:xfrm>
          <a:prstGeom prst="straightConnector1">
            <a:avLst/>
          </a:prstGeom>
          <a:noFill/>
          <a:ln w="38100" cap="flat" cmpd="sng">
            <a:solidFill>
              <a:srgbClr val="C4BD97"/>
            </a:solidFill>
            <a:prstDash val="solid"/>
            <a:round/>
            <a:headEnd type="none" w="sm" len="sm"/>
            <a:tailEnd type="none" w="sm" len="sm"/>
          </a:ln>
        </p:spPr>
      </p:cxnSp>
      <p:cxnSp>
        <p:nvCxnSpPr>
          <p:cNvPr id="338" name="Google Shape;338;p14"/>
          <p:cNvCxnSpPr>
            <a:stCxn id="330" idx="7"/>
            <a:endCxn id="332" idx="3"/>
          </p:cNvCxnSpPr>
          <p:nvPr/>
        </p:nvCxnSpPr>
        <p:spPr>
          <a:xfrm rot="10800000" flipH="1">
            <a:off x="7807984" y="2202774"/>
            <a:ext cx="2010000" cy="2640300"/>
          </a:xfrm>
          <a:prstGeom prst="straightConnector1">
            <a:avLst/>
          </a:prstGeom>
          <a:noFill/>
          <a:ln w="38100" cap="flat" cmpd="sng">
            <a:solidFill>
              <a:srgbClr val="C4BD97"/>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5"/>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Local vs global views</a:t>
            </a:r>
            <a:endParaRPr/>
          </a:p>
        </p:txBody>
      </p:sp>
      <p:pic>
        <p:nvPicPr>
          <p:cNvPr id="345" name="Google Shape;345;p15" descr="A close up of a logo&#10;&#10;Description generated with very high confidence"/>
          <p:cNvPicPr preferRelativeResize="0"/>
          <p:nvPr/>
        </p:nvPicPr>
        <p:blipFill rotWithShape="1">
          <a:blip r:embed="rId3">
            <a:alphaModFix/>
          </a:blip>
          <a:srcRect/>
          <a:stretch/>
        </p:blipFill>
        <p:spPr>
          <a:xfrm>
            <a:off x="2503649" y="917339"/>
            <a:ext cx="3072091" cy="4108922"/>
          </a:xfrm>
          <a:prstGeom prst="rect">
            <a:avLst/>
          </a:prstGeom>
          <a:noFill/>
          <a:ln>
            <a:noFill/>
          </a:ln>
        </p:spPr>
      </p:pic>
      <p:sp>
        <p:nvSpPr>
          <p:cNvPr id="346" name="Google Shape;346;p15"/>
          <p:cNvSpPr/>
          <p:nvPr/>
        </p:nvSpPr>
        <p:spPr>
          <a:xfrm>
            <a:off x="609600" y="5293781"/>
            <a:ext cx="600666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23373B"/>
                </a:solidFill>
                <a:latin typeface="Arial"/>
                <a:ea typeface="Arial"/>
                <a:cs typeface="Arial"/>
                <a:sym typeface="Arial"/>
              </a:rPr>
              <a:t>K. Schaul, “A quick puzzle to tell whether you know what people are thinking”, </a:t>
            </a:r>
            <a:r>
              <a:rPr lang="en-US" sz="1600" i="1">
                <a:solidFill>
                  <a:srgbClr val="23373B"/>
                </a:solidFill>
                <a:latin typeface="Arial"/>
                <a:ea typeface="Arial"/>
                <a:cs typeface="Arial"/>
                <a:sym typeface="Arial"/>
              </a:rPr>
              <a:t>Wonkblog, Washington Post</a:t>
            </a:r>
            <a:endParaRPr/>
          </a:p>
          <a:p>
            <a:pPr marL="0" marR="0" lvl="0" indent="0" algn="l" rtl="0">
              <a:spcBef>
                <a:spcPts val="0"/>
              </a:spcBef>
              <a:spcAft>
                <a:spcPts val="0"/>
              </a:spcAft>
              <a:buNone/>
            </a:pPr>
            <a:r>
              <a:rPr lang="en-US" sz="1600">
                <a:solidFill>
                  <a:srgbClr val="23373B"/>
                </a:solidFill>
                <a:latin typeface="Arial Narrow"/>
                <a:ea typeface="Arial Narrow"/>
                <a:cs typeface="Arial Narrow"/>
                <a:sym typeface="Arial Narrow"/>
              </a:rPr>
              <a:t>https://www.washingtonpost.com/graphics/business/wonkblog/majority-illusion/</a:t>
            </a:r>
            <a:endParaRPr sz="11500">
              <a:solidFill>
                <a:schemeClr val="dk1"/>
              </a:solidFill>
              <a:latin typeface="Arial Narrow"/>
              <a:ea typeface="Arial Narrow"/>
              <a:cs typeface="Arial Narrow"/>
              <a:sym typeface="Arial Narrow"/>
            </a:endParaRPr>
          </a:p>
        </p:txBody>
      </p:sp>
      <p:pic>
        <p:nvPicPr>
          <p:cNvPr id="347" name="Google Shape;347;p15"/>
          <p:cNvPicPr preferRelativeResize="0"/>
          <p:nvPr/>
        </p:nvPicPr>
        <p:blipFill rotWithShape="1">
          <a:blip r:embed="rId4">
            <a:alphaModFix/>
          </a:blip>
          <a:srcRect t="9313" b="13626"/>
          <a:stretch/>
        </p:blipFill>
        <p:spPr>
          <a:xfrm>
            <a:off x="7791170" y="532073"/>
            <a:ext cx="3985962" cy="56194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16" descr="https://associationsnow.com/wp-content/uploads/2018/04/GettyImages-547533236-800x480.jpg"/>
          <p:cNvPicPr preferRelativeResize="0"/>
          <p:nvPr/>
        </p:nvPicPr>
        <p:blipFill rotWithShape="1">
          <a:blip r:embed="rId3">
            <a:alphaModFix/>
          </a:blip>
          <a:srcRect l="2067" t="9090" r="28985"/>
          <a:stretch/>
        </p:blipFill>
        <p:spPr>
          <a:xfrm>
            <a:off x="3523488" y="10"/>
            <a:ext cx="8668512" cy="6857990"/>
          </a:xfrm>
          <a:prstGeom prst="rect">
            <a:avLst/>
          </a:prstGeom>
          <a:noFill/>
          <a:ln>
            <a:noFill/>
          </a:ln>
        </p:spPr>
      </p:pic>
      <p:sp>
        <p:nvSpPr>
          <p:cNvPr id="353" name="Google Shape;353;p16"/>
          <p:cNvSpPr txBox="1">
            <a:spLocks noGrp="1"/>
          </p:cNvSpPr>
          <p:nvPr>
            <p:ph type="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None/>
            </a:pPr>
            <a:r>
              <a:rPr lang="en-US" sz="3700"/>
              <a:t>FRIENDSHIP PARADOX</a:t>
            </a:r>
            <a:br>
              <a:rPr lang="en-US" sz="3700"/>
            </a:br>
            <a:r>
              <a:rPr lang="en-US" sz="3700"/>
              <a:t>IN NETWORKS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grpSp>
        <p:nvGrpSpPr>
          <p:cNvPr id="358" name="Google Shape;358;p17"/>
          <p:cNvGrpSpPr/>
          <p:nvPr/>
        </p:nvGrpSpPr>
        <p:grpSpPr>
          <a:xfrm>
            <a:off x="93405" y="540888"/>
            <a:ext cx="5615630" cy="1572622"/>
            <a:chOff x="0" y="0"/>
            <a:chExt cx="5615630" cy="1572622"/>
          </a:xfrm>
        </p:grpSpPr>
        <p:sp>
          <p:nvSpPr>
            <p:cNvPr id="359" name="Google Shape;359;p17"/>
            <p:cNvSpPr/>
            <p:nvPr/>
          </p:nvSpPr>
          <p:spPr>
            <a:xfrm>
              <a:off x="0" y="0"/>
              <a:ext cx="5615630" cy="1572622"/>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txBox="1"/>
            <p:nvPr/>
          </p:nvSpPr>
          <p:spPr>
            <a:xfrm>
              <a:off x="46061" y="46061"/>
              <a:ext cx="5523508" cy="14805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Friendship 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 friends have more friends than you do, on average [Feld, 1991]</a:t>
              </a:r>
              <a:endParaRPr sz="2400">
                <a:solidFill>
                  <a:srgbClr val="990000"/>
                </a:solidFill>
                <a:latin typeface="Rockwell"/>
                <a:ea typeface="Rockwell"/>
                <a:cs typeface="Rockwell"/>
                <a:sym typeface="Rockwe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18"/>
          <p:cNvGrpSpPr/>
          <p:nvPr/>
        </p:nvGrpSpPr>
        <p:grpSpPr>
          <a:xfrm>
            <a:off x="93405" y="540888"/>
            <a:ext cx="5615630" cy="1572622"/>
            <a:chOff x="0" y="0"/>
            <a:chExt cx="5615630" cy="1572622"/>
          </a:xfrm>
        </p:grpSpPr>
        <p:sp>
          <p:nvSpPr>
            <p:cNvPr id="366" name="Google Shape;366;p18"/>
            <p:cNvSpPr/>
            <p:nvPr/>
          </p:nvSpPr>
          <p:spPr>
            <a:xfrm>
              <a:off x="0" y="0"/>
              <a:ext cx="5615630" cy="1572622"/>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txBox="1"/>
            <p:nvPr/>
          </p:nvSpPr>
          <p:spPr>
            <a:xfrm>
              <a:off x="46061" y="46061"/>
              <a:ext cx="5523508" cy="14805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Friendship 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 friends have more friends than you do, on average [Feld, 1991]</a:t>
              </a:r>
              <a:endParaRPr sz="2400">
                <a:solidFill>
                  <a:srgbClr val="990000"/>
                </a:solidFill>
                <a:latin typeface="Rockwell"/>
                <a:ea typeface="Rockwell"/>
                <a:cs typeface="Rockwell"/>
                <a:sym typeface="Rockwell"/>
              </a:endParaRPr>
            </a:p>
          </p:txBody>
        </p:sp>
      </p:grpSp>
      <p:pic>
        <p:nvPicPr>
          <p:cNvPr id="368" name="Google Shape;368;p18" descr="karate_centrality"/>
          <p:cNvPicPr preferRelativeResize="0"/>
          <p:nvPr/>
        </p:nvPicPr>
        <p:blipFill rotWithShape="1">
          <a:blip r:embed="rId3">
            <a:alphaModFix/>
          </a:blip>
          <a:srcRect/>
          <a:stretch/>
        </p:blipFill>
        <p:spPr>
          <a:xfrm>
            <a:off x="1989740" y="2305517"/>
            <a:ext cx="4480408" cy="4039868"/>
          </a:xfrm>
          <a:prstGeom prst="rect">
            <a:avLst/>
          </a:prstGeom>
          <a:noFill/>
          <a:ln>
            <a:noFill/>
          </a:ln>
        </p:spPr>
      </p:pic>
      <p:sp>
        <p:nvSpPr>
          <p:cNvPr id="369" name="Google Shape;369;p18"/>
          <p:cNvSpPr/>
          <p:nvPr/>
        </p:nvSpPr>
        <p:spPr>
          <a:xfrm>
            <a:off x="4170945" y="2384581"/>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370" name="Google Shape;370;p18"/>
          <p:cNvSpPr/>
          <p:nvPr/>
        </p:nvSpPr>
        <p:spPr>
          <a:xfrm>
            <a:off x="3837570" y="2955075"/>
            <a:ext cx="317633" cy="327259"/>
          </a:xfrm>
          <a:prstGeom prst="ellipse">
            <a:avLst/>
          </a:prstGeom>
          <a:solidFill>
            <a:schemeClr val="accent2"/>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371" name="Google Shape;371;p18"/>
          <p:cNvSpPr/>
          <p:nvPr/>
        </p:nvSpPr>
        <p:spPr>
          <a:xfrm>
            <a:off x="3500887" y="2349059"/>
            <a:ext cx="317633" cy="327259"/>
          </a:xfrm>
          <a:prstGeom prst="ellipse">
            <a:avLst/>
          </a:prstGeom>
          <a:solidFill>
            <a:schemeClr val="accent2"/>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372" name="Google Shape;372;p18"/>
          <p:cNvSpPr/>
          <p:nvPr/>
        </p:nvSpPr>
        <p:spPr>
          <a:xfrm>
            <a:off x="4298922" y="2985354"/>
            <a:ext cx="317633" cy="327259"/>
          </a:xfrm>
          <a:prstGeom prst="ellipse">
            <a:avLst/>
          </a:prstGeom>
          <a:solidFill>
            <a:schemeClr val="accent2"/>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19"/>
          <p:cNvGrpSpPr/>
          <p:nvPr/>
        </p:nvGrpSpPr>
        <p:grpSpPr>
          <a:xfrm>
            <a:off x="93405" y="540888"/>
            <a:ext cx="5615630" cy="1572622"/>
            <a:chOff x="0" y="0"/>
            <a:chExt cx="5615630" cy="1572622"/>
          </a:xfrm>
        </p:grpSpPr>
        <p:sp>
          <p:nvSpPr>
            <p:cNvPr id="378" name="Google Shape;378;p19"/>
            <p:cNvSpPr/>
            <p:nvPr/>
          </p:nvSpPr>
          <p:spPr>
            <a:xfrm>
              <a:off x="0" y="0"/>
              <a:ext cx="5615630" cy="1572622"/>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txBox="1"/>
            <p:nvPr/>
          </p:nvSpPr>
          <p:spPr>
            <a:xfrm>
              <a:off x="46061" y="46061"/>
              <a:ext cx="5523508" cy="14805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Friendship 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 friends have more friends than you do, on average [Feld, 1991]</a:t>
              </a:r>
              <a:endParaRPr sz="2400">
                <a:solidFill>
                  <a:srgbClr val="990000"/>
                </a:solidFill>
                <a:latin typeface="Rockwell"/>
                <a:ea typeface="Rockwell"/>
                <a:cs typeface="Rockwell"/>
                <a:sym typeface="Rockwell"/>
              </a:endParaRPr>
            </a:p>
          </p:txBody>
        </p:sp>
      </p:grpSp>
      <p:pic>
        <p:nvPicPr>
          <p:cNvPr id="380" name="Google Shape;380;p19" descr="karate_centrality"/>
          <p:cNvPicPr preferRelativeResize="0"/>
          <p:nvPr/>
        </p:nvPicPr>
        <p:blipFill rotWithShape="1">
          <a:blip r:embed="rId3">
            <a:alphaModFix/>
          </a:blip>
          <a:srcRect/>
          <a:stretch/>
        </p:blipFill>
        <p:spPr>
          <a:xfrm>
            <a:off x="1989740" y="2287045"/>
            <a:ext cx="4480408" cy="4039868"/>
          </a:xfrm>
          <a:prstGeom prst="rect">
            <a:avLst/>
          </a:prstGeom>
          <a:noFill/>
          <a:ln>
            <a:noFill/>
          </a:ln>
        </p:spPr>
      </p:pic>
      <p:sp>
        <p:nvSpPr>
          <p:cNvPr id="381" name="Google Shape;381;p19"/>
          <p:cNvSpPr/>
          <p:nvPr/>
        </p:nvSpPr>
        <p:spPr>
          <a:xfrm>
            <a:off x="4170945" y="2366109"/>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382" name="Google Shape;382;p19"/>
          <p:cNvSpPr/>
          <p:nvPr/>
        </p:nvSpPr>
        <p:spPr>
          <a:xfrm>
            <a:off x="6064316" y="5249679"/>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383" name="Google Shape;383;p19"/>
          <p:cNvSpPr/>
          <p:nvPr/>
        </p:nvSpPr>
        <p:spPr>
          <a:xfrm>
            <a:off x="3500887" y="2330587"/>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384" name="Google Shape;384;p19"/>
          <p:cNvSpPr/>
          <p:nvPr/>
        </p:nvSpPr>
        <p:spPr>
          <a:xfrm>
            <a:off x="4298922" y="2966882"/>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a:t>
            </a:r>
            <a:endParaRPr/>
          </a:p>
        </p:txBody>
      </p:sp>
      <p:sp>
        <p:nvSpPr>
          <p:cNvPr id="385" name="Google Shape;385;p19"/>
          <p:cNvSpPr/>
          <p:nvPr/>
        </p:nvSpPr>
        <p:spPr>
          <a:xfrm>
            <a:off x="2336533" y="2494216"/>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386" name="Google Shape;386;p19"/>
          <p:cNvSpPr/>
          <p:nvPr/>
        </p:nvSpPr>
        <p:spPr>
          <a:xfrm>
            <a:off x="2898508" y="2366109"/>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387" name="Google Shape;387;p19"/>
          <p:cNvSpPr/>
          <p:nvPr/>
        </p:nvSpPr>
        <p:spPr>
          <a:xfrm>
            <a:off x="2272766" y="3100232"/>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388" name="Google Shape;388;p19"/>
          <p:cNvSpPr/>
          <p:nvPr/>
        </p:nvSpPr>
        <p:spPr>
          <a:xfrm>
            <a:off x="2085374" y="3538382"/>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389" name="Google Shape;389;p19"/>
          <p:cNvSpPr/>
          <p:nvPr/>
        </p:nvSpPr>
        <p:spPr>
          <a:xfrm>
            <a:off x="2393482" y="4786157"/>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390" name="Google Shape;390;p19"/>
          <p:cNvSpPr/>
          <p:nvPr/>
        </p:nvSpPr>
        <p:spPr>
          <a:xfrm>
            <a:off x="5705073" y="5776757"/>
            <a:ext cx="229002" cy="235831"/>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2</a:t>
            </a:r>
            <a:endParaRPr/>
          </a:p>
        </p:txBody>
      </p:sp>
      <p:sp>
        <p:nvSpPr>
          <p:cNvPr id="391" name="Google Shape;391;p19"/>
          <p:cNvSpPr/>
          <p:nvPr/>
        </p:nvSpPr>
        <p:spPr>
          <a:xfrm>
            <a:off x="5580846" y="4090198"/>
            <a:ext cx="229002" cy="235831"/>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1</a:t>
            </a:r>
            <a:endParaRPr/>
          </a:p>
        </p:txBody>
      </p:sp>
      <p:sp>
        <p:nvSpPr>
          <p:cNvPr id="392" name="Google Shape;392;p19"/>
          <p:cNvSpPr/>
          <p:nvPr/>
        </p:nvSpPr>
        <p:spPr>
          <a:xfrm>
            <a:off x="4009864" y="3865641"/>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393" name="Google Shape;393;p19"/>
          <p:cNvSpPr/>
          <p:nvPr/>
        </p:nvSpPr>
        <p:spPr>
          <a:xfrm>
            <a:off x="4904370" y="3094007"/>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394" name="Google Shape;394;p19"/>
          <p:cNvSpPr/>
          <p:nvPr/>
        </p:nvSpPr>
        <p:spPr>
          <a:xfrm>
            <a:off x="5034611" y="3909429"/>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395" name="Google Shape;395;p19"/>
          <p:cNvSpPr/>
          <p:nvPr/>
        </p:nvSpPr>
        <p:spPr>
          <a:xfrm>
            <a:off x="5943600" y="4278404"/>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396" name="Google Shape;396;p19"/>
          <p:cNvSpPr/>
          <p:nvPr/>
        </p:nvSpPr>
        <p:spPr>
          <a:xfrm>
            <a:off x="5775258" y="4720552"/>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397" name="Google Shape;397;p19"/>
          <p:cNvSpPr/>
          <p:nvPr/>
        </p:nvSpPr>
        <p:spPr>
          <a:xfrm>
            <a:off x="4348410" y="5748182"/>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398" name="Google Shape;398;p19"/>
          <p:cNvSpPr/>
          <p:nvPr/>
        </p:nvSpPr>
        <p:spPr>
          <a:xfrm>
            <a:off x="4840841" y="5820383"/>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399" name="Google Shape;399;p19"/>
          <p:cNvSpPr/>
          <p:nvPr/>
        </p:nvSpPr>
        <p:spPr>
          <a:xfrm>
            <a:off x="5187049" y="5557888"/>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400" name="Google Shape;400;p19"/>
          <p:cNvSpPr/>
          <p:nvPr/>
        </p:nvSpPr>
        <p:spPr>
          <a:xfrm>
            <a:off x="2552298" y="4244302"/>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401" name="Google Shape;401;p19"/>
          <p:cNvSpPr/>
          <p:nvPr/>
        </p:nvSpPr>
        <p:spPr>
          <a:xfrm>
            <a:off x="2971800" y="4533461"/>
            <a:ext cx="399081" cy="397275"/>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402" name="Google Shape;402;p19"/>
          <p:cNvSpPr/>
          <p:nvPr/>
        </p:nvSpPr>
        <p:spPr>
          <a:xfrm>
            <a:off x="5444423" y="5242654"/>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403" name="Google Shape;403;p19"/>
          <p:cNvSpPr/>
          <p:nvPr/>
        </p:nvSpPr>
        <p:spPr>
          <a:xfrm>
            <a:off x="3840919" y="2930377"/>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404" name="Google Shape;404;p19"/>
          <p:cNvSpPr/>
          <p:nvPr/>
        </p:nvSpPr>
        <p:spPr>
          <a:xfrm>
            <a:off x="2113949" y="4006068"/>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405" name="Google Shape;405;p19"/>
          <p:cNvSpPr/>
          <p:nvPr/>
        </p:nvSpPr>
        <p:spPr>
          <a:xfrm>
            <a:off x="3436315" y="2797027"/>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5</a:t>
            </a:r>
            <a:endParaRPr/>
          </a:p>
        </p:txBody>
      </p:sp>
      <p:sp>
        <p:nvSpPr>
          <p:cNvPr id="406" name="Google Shape;406;p19"/>
          <p:cNvSpPr/>
          <p:nvPr/>
        </p:nvSpPr>
        <p:spPr>
          <a:xfrm>
            <a:off x="3679851" y="4403933"/>
            <a:ext cx="412629" cy="442148"/>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5</a:t>
            </a:r>
            <a:endParaRPr/>
          </a:p>
        </p:txBody>
      </p:sp>
      <p:sp>
        <p:nvSpPr>
          <p:cNvPr id="407" name="Google Shape;407;p19"/>
          <p:cNvSpPr/>
          <p:nvPr/>
        </p:nvSpPr>
        <p:spPr>
          <a:xfrm>
            <a:off x="3774847" y="5914311"/>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408" name="Google Shape;408;p19"/>
          <p:cNvSpPr/>
          <p:nvPr/>
        </p:nvSpPr>
        <p:spPr>
          <a:xfrm>
            <a:off x="3277498" y="5616009"/>
            <a:ext cx="317633" cy="368003"/>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409" name="Google Shape;409;p19"/>
          <p:cNvSpPr/>
          <p:nvPr/>
        </p:nvSpPr>
        <p:spPr>
          <a:xfrm>
            <a:off x="3135991" y="5144315"/>
            <a:ext cx="412629" cy="442148"/>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5</a:t>
            </a:r>
            <a:endParaRPr/>
          </a:p>
        </p:txBody>
      </p:sp>
      <p:pic>
        <p:nvPicPr>
          <p:cNvPr id="410" name="Google Shape;410;p19" descr="Chart, scatter chart&#10;&#10;Description automatically generated"/>
          <p:cNvPicPr preferRelativeResize="0"/>
          <p:nvPr/>
        </p:nvPicPr>
        <p:blipFill rotWithShape="1">
          <a:blip r:embed="rId4">
            <a:alphaModFix/>
          </a:blip>
          <a:srcRect/>
          <a:stretch/>
        </p:blipFill>
        <p:spPr>
          <a:xfrm>
            <a:off x="8497268" y="3017656"/>
            <a:ext cx="3301060" cy="2346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Class size paradox</a:t>
            </a:r>
            <a:endParaRPr/>
          </a:p>
        </p:txBody>
      </p:sp>
      <p:sp>
        <p:nvSpPr>
          <p:cNvPr id="77" name="Google Shape;77;p2"/>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a:t>You arrive at a college that boasts average class size of 10 students</a:t>
            </a:r>
            <a:endParaRPr/>
          </a:p>
          <a:p>
            <a:pPr marL="342900" lvl="0" indent="-342900" algn="l" rtl="0">
              <a:spcBef>
                <a:spcPts val="560"/>
              </a:spcBef>
              <a:spcAft>
                <a:spcPts val="0"/>
              </a:spcAft>
              <a:buClr>
                <a:schemeClr val="dk1"/>
              </a:buClr>
              <a:buSzPts val="2800"/>
              <a:buChar char="•"/>
            </a:pPr>
            <a:r>
              <a:rPr lang="en-US"/>
              <a:t>To confirm, you survey students at random about how large their class is</a:t>
            </a:r>
            <a:endParaRPr/>
          </a:p>
          <a:p>
            <a:pPr marL="742950" lvl="1" indent="-285750" algn="l" rtl="0">
              <a:spcBef>
                <a:spcPts val="480"/>
              </a:spcBef>
              <a:spcAft>
                <a:spcPts val="0"/>
              </a:spcAft>
              <a:buClr>
                <a:schemeClr val="dk1"/>
              </a:buClr>
              <a:buSzPts val="2400"/>
              <a:buChar char="–"/>
            </a:pPr>
            <a:r>
              <a:rPr lang="en-US"/>
              <a:t>5</a:t>
            </a:r>
            <a:endParaRPr/>
          </a:p>
          <a:p>
            <a:pPr marL="742950" lvl="1" indent="-285750" algn="l" rtl="0">
              <a:spcBef>
                <a:spcPts val="480"/>
              </a:spcBef>
              <a:spcAft>
                <a:spcPts val="0"/>
              </a:spcAft>
              <a:buClr>
                <a:schemeClr val="dk1"/>
              </a:buClr>
              <a:buSzPts val="2400"/>
              <a:buChar char="–"/>
            </a:pPr>
            <a:r>
              <a:rPr lang="en-US"/>
              <a:t>5</a:t>
            </a:r>
            <a:endParaRPr/>
          </a:p>
          <a:p>
            <a:pPr marL="742950" lvl="1" indent="-285750" algn="l" rtl="0">
              <a:spcBef>
                <a:spcPts val="480"/>
              </a:spcBef>
              <a:spcAft>
                <a:spcPts val="0"/>
              </a:spcAft>
              <a:buClr>
                <a:schemeClr val="dk1"/>
              </a:buClr>
              <a:buSzPts val="2400"/>
              <a:buChar char="–"/>
            </a:pPr>
            <a:r>
              <a:rPr lang="en-US"/>
              <a:t>20</a:t>
            </a:r>
            <a:endParaRPr/>
          </a:p>
          <a:p>
            <a:pPr marL="742950" lvl="1" indent="-285750" algn="l" rtl="0">
              <a:spcBef>
                <a:spcPts val="480"/>
              </a:spcBef>
              <a:spcAft>
                <a:spcPts val="0"/>
              </a:spcAft>
              <a:buClr>
                <a:schemeClr val="dk1"/>
              </a:buClr>
              <a:buSzPts val="2400"/>
              <a:buChar char="–"/>
            </a:pPr>
            <a:r>
              <a:rPr lang="en-US"/>
              <a:t>10</a:t>
            </a:r>
            <a:endParaRPr/>
          </a:p>
          <a:p>
            <a:pPr marL="742950" lvl="1" indent="-285750" algn="l" rtl="0">
              <a:spcBef>
                <a:spcPts val="480"/>
              </a:spcBef>
              <a:spcAft>
                <a:spcPts val="0"/>
              </a:spcAft>
              <a:buClr>
                <a:schemeClr val="dk1"/>
              </a:buClr>
              <a:buSzPts val="2400"/>
              <a:buChar char="–"/>
            </a:pPr>
            <a:r>
              <a:rPr lang="en-US"/>
              <a:t>5</a:t>
            </a:r>
            <a:endParaRPr/>
          </a:p>
          <a:p>
            <a:pPr marL="742950" lvl="1" indent="-285750" algn="l" rtl="0">
              <a:spcBef>
                <a:spcPts val="480"/>
              </a:spcBef>
              <a:spcAft>
                <a:spcPts val="0"/>
              </a:spcAft>
              <a:buClr>
                <a:schemeClr val="dk1"/>
              </a:buClr>
              <a:buSzPts val="2400"/>
              <a:buChar char="–"/>
            </a:pPr>
            <a:r>
              <a:rPr lang="en-US"/>
              <a:t>20</a:t>
            </a:r>
            <a:endParaRPr/>
          </a:p>
          <a:p>
            <a:pPr marL="742950" lvl="1" indent="-285750" algn="l" rtl="0">
              <a:spcBef>
                <a:spcPts val="480"/>
              </a:spcBef>
              <a:spcAft>
                <a:spcPts val="0"/>
              </a:spcAft>
              <a:buClr>
                <a:schemeClr val="dk1"/>
              </a:buClr>
              <a:buSzPts val="2400"/>
              <a:buChar char="–"/>
            </a:pPr>
            <a:r>
              <a:rPr lang="en-US"/>
              <a:t>…</a:t>
            </a:r>
            <a:endParaRPr/>
          </a:p>
          <a:p>
            <a:pPr marL="742950" lvl="1" indent="-285750" algn="l" rtl="0">
              <a:spcBef>
                <a:spcPts val="480"/>
              </a:spcBef>
              <a:spcAft>
                <a:spcPts val="0"/>
              </a:spcAft>
              <a:buClr>
                <a:schemeClr val="dk1"/>
              </a:buClr>
              <a:buSzPts val="2400"/>
              <a:buChar char="–"/>
            </a:pPr>
            <a:r>
              <a:rPr lang="en-US"/>
              <a:t>What is the average class size</a:t>
            </a:r>
            <a:br>
              <a:rPr lang="en-U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grpSp>
        <p:nvGrpSpPr>
          <p:cNvPr id="416" name="Google Shape;416;p20"/>
          <p:cNvGrpSpPr/>
          <p:nvPr/>
        </p:nvGrpSpPr>
        <p:grpSpPr>
          <a:xfrm>
            <a:off x="84594" y="540886"/>
            <a:ext cx="5633254" cy="3654809"/>
            <a:chOff x="-8811" y="0"/>
            <a:chExt cx="5633254" cy="3654809"/>
          </a:xfrm>
        </p:grpSpPr>
        <p:sp>
          <p:nvSpPr>
            <p:cNvPr id="417" name="Google Shape;417;p20"/>
            <p:cNvSpPr/>
            <p:nvPr/>
          </p:nvSpPr>
          <p:spPr>
            <a:xfrm>
              <a:off x="-8811" y="0"/>
              <a:ext cx="5633254" cy="1461031"/>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txBox="1"/>
            <p:nvPr/>
          </p:nvSpPr>
          <p:spPr>
            <a:xfrm>
              <a:off x="33981" y="42792"/>
              <a:ext cx="5547670" cy="137544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Friendship 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 friends have more friends than you do, on average [Feld, 1991]</a:t>
              </a:r>
              <a:endParaRPr sz="2400">
                <a:solidFill>
                  <a:srgbClr val="990000"/>
                </a:solidFill>
                <a:latin typeface="Rockwell"/>
                <a:ea typeface="Rockwell"/>
                <a:cs typeface="Rockwell"/>
                <a:sym typeface="Rockwell"/>
              </a:endParaRPr>
            </a:p>
          </p:txBody>
        </p:sp>
        <p:sp>
          <p:nvSpPr>
            <p:cNvPr id="419" name="Google Shape;419;p20"/>
            <p:cNvSpPr/>
            <p:nvPr/>
          </p:nvSpPr>
          <p:spPr>
            <a:xfrm rot="5400000">
              <a:off x="2533035" y="1498672"/>
              <a:ext cx="549560" cy="657463"/>
            </a:xfrm>
            <a:prstGeom prst="rightArrow">
              <a:avLst>
                <a:gd name="adj1" fmla="val 60000"/>
                <a:gd name="adj2" fmla="val 50000"/>
              </a:avLst>
            </a:prstGeom>
            <a:solidFill>
              <a:srgbClr val="C9A8A8"/>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txBox="1"/>
            <p:nvPr/>
          </p:nvSpPr>
          <p:spPr>
            <a:xfrm>
              <a:off x="2610577" y="1552623"/>
              <a:ext cx="394477" cy="38469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800"/>
                <a:buFont typeface="Calibri"/>
                <a:buNone/>
              </a:pPr>
              <a:endParaRPr sz="2800">
                <a:solidFill>
                  <a:srgbClr val="990000"/>
                </a:solidFill>
                <a:latin typeface="Calibri"/>
                <a:ea typeface="Calibri"/>
                <a:cs typeface="Calibri"/>
                <a:sym typeface="Calibri"/>
              </a:endParaRPr>
            </a:p>
          </p:txBody>
        </p:sp>
        <p:sp>
          <p:nvSpPr>
            <p:cNvPr id="421" name="Google Shape;421;p20"/>
            <p:cNvSpPr/>
            <p:nvPr/>
          </p:nvSpPr>
          <p:spPr>
            <a:xfrm>
              <a:off x="0" y="2193778"/>
              <a:ext cx="5615630" cy="1461031"/>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txBox="1"/>
            <p:nvPr/>
          </p:nvSpPr>
          <p:spPr>
            <a:xfrm>
              <a:off x="42792" y="2236570"/>
              <a:ext cx="5530046" cy="137544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Generalized</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friendship</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a:t>
              </a:r>
              <a:r>
                <a:rPr lang="en-US" sz="2400" b="0">
                  <a:solidFill>
                    <a:srgbClr val="990000"/>
                  </a:solidFill>
                  <a:latin typeface="Calibri"/>
                  <a:ea typeface="Calibri"/>
                  <a:cs typeface="Calibri"/>
                  <a:sym typeface="Calibri"/>
                </a:rPr>
                <a:t> </a:t>
              </a:r>
              <a:r>
                <a:rPr lang="en-US" sz="2400" b="0">
                  <a:solidFill>
                    <a:srgbClr val="990000"/>
                  </a:solidFill>
                  <a:latin typeface="Rockwell"/>
                  <a:ea typeface="Rockwell"/>
                  <a:cs typeface="Rockwell"/>
                  <a:sym typeface="Rockwell"/>
                </a:rPr>
                <a:t>friends are more X than you are, on average [Hodas et al., 2013, Eom &amp; Jo, 2014]</a:t>
              </a:r>
              <a:endParaRPr/>
            </a:p>
          </p:txBody>
        </p:sp>
      </p:grpSp>
      <p:pic>
        <p:nvPicPr>
          <p:cNvPr id="423" name="Google Shape;423;p20"/>
          <p:cNvPicPr preferRelativeResize="0"/>
          <p:nvPr/>
        </p:nvPicPr>
        <p:blipFill rotWithShape="1">
          <a:blip r:embed="rId3">
            <a:alphaModFix/>
          </a:blip>
          <a:srcRect b="82453"/>
          <a:stretch/>
        </p:blipFill>
        <p:spPr>
          <a:xfrm>
            <a:off x="7273636" y="469949"/>
            <a:ext cx="3019319" cy="884556"/>
          </a:xfrm>
          <a:prstGeom prst="rect">
            <a:avLst/>
          </a:prstGeom>
          <a:noFill/>
          <a:ln>
            <a:noFill/>
          </a:ln>
        </p:spPr>
      </p:pic>
      <p:pic>
        <p:nvPicPr>
          <p:cNvPr id="424" name="Google Shape;424;p20"/>
          <p:cNvPicPr preferRelativeResize="0"/>
          <p:nvPr/>
        </p:nvPicPr>
        <p:blipFill rotWithShape="1">
          <a:blip r:embed="rId4">
            <a:alphaModFix/>
          </a:blip>
          <a:srcRect/>
          <a:stretch/>
        </p:blipFill>
        <p:spPr>
          <a:xfrm>
            <a:off x="7348653" y="1491171"/>
            <a:ext cx="3330229" cy="4877223"/>
          </a:xfrm>
          <a:prstGeom prst="rect">
            <a:avLst/>
          </a:prstGeom>
          <a:noFill/>
          <a:ln>
            <a:noFill/>
          </a:ln>
        </p:spPr>
      </p:pic>
      <p:sp>
        <p:nvSpPr>
          <p:cNvPr id="425" name="Google Shape;425;p20"/>
          <p:cNvSpPr txBox="1"/>
          <p:nvPr/>
        </p:nvSpPr>
        <p:spPr>
          <a:xfrm>
            <a:off x="260154" y="4505498"/>
            <a:ext cx="7154799" cy="19389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Your friends are happier than you are, on average (Bollen 2017)</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Your coauthors are more productive and more recognized than you are, on average (Eom &amp; Jo 2014)</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Your coauthors have more impact than you do, on average (Benevenuto 2016)</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True whenever more popular people have more </a:t>
            </a:r>
            <a:r>
              <a:rPr lang="en-US" sz="2000" b="1">
                <a:solidFill>
                  <a:schemeClr val="dk1"/>
                </a:solidFill>
                <a:latin typeface="Calibri"/>
                <a:ea typeface="Calibri"/>
                <a:cs typeface="Calibri"/>
                <a:sym typeface="Calibri"/>
              </a:rPr>
              <a:t>X</a:t>
            </a:r>
            <a:endParaRPr sz="20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1"/>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grpSp>
        <p:nvGrpSpPr>
          <p:cNvPr id="431" name="Google Shape;431;p21"/>
          <p:cNvGrpSpPr/>
          <p:nvPr/>
        </p:nvGrpSpPr>
        <p:grpSpPr>
          <a:xfrm>
            <a:off x="84594" y="540886"/>
            <a:ext cx="5633254" cy="5772440"/>
            <a:chOff x="-8811" y="0"/>
            <a:chExt cx="5633254" cy="5772440"/>
          </a:xfrm>
        </p:grpSpPr>
        <p:sp>
          <p:nvSpPr>
            <p:cNvPr id="432" name="Google Shape;432;p21"/>
            <p:cNvSpPr/>
            <p:nvPr/>
          </p:nvSpPr>
          <p:spPr>
            <a:xfrm>
              <a:off x="-8811" y="0"/>
              <a:ext cx="5633254" cy="1442405"/>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txBox="1"/>
            <p:nvPr/>
          </p:nvSpPr>
          <p:spPr>
            <a:xfrm>
              <a:off x="33436" y="42247"/>
              <a:ext cx="5548760" cy="1357911"/>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Friendship 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 friends have more friends than you do, on average [Feld, 1991]</a:t>
              </a:r>
              <a:endParaRPr sz="2400">
                <a:solidFill>
                  <a:srgbClr val="990000"/>
                </a:solidFill>
                <a:latin typeface="Rockwell"/>
                <a:ea typeface="Rockwell"/>
                <a:cs typeface="Rockwell"/>
                <a:sym typeface="Rockwell"/>
              </a:endParaRPr>
            </a:p>
          </p:txBody>
        </p:sp>
        <p:sp>
          <p:nvSpPr>
            <p:cNvPr id="434" name="Google Shape;434;p21"/>
            <p:cNvSpPr/>
            <p:nvPr/>
          </p:nvSpPr>
          <p:spPr>
            <a:xfrm rot="5400000">
              <a:off x="2536307" y="1479875"/>
              <a:ext cx="543016" cy="649082"/>
            </a:xfrm>
            <a:prstGeom prst="rightArrow">
              <a:avLst>
                <a:gd name="adj1" fmla="val 60000"/>
                <a:gd name="adj2" fmla="val 50000"/>
              </a:avLst>
            </a:prstGeom>
            <a:solidFill>
              <a:srgbClr val="C9A8A8"/>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txBox="1"/>
            <p:nvPr/>
          </p:nvSpPr>
          <p:spPr>
            <a:xfrm>
              <a:off x="2613091" y="1532908"/>
              <a:ext cx="389450" cy="38011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800"/>
                <a:buFont typeface="Calibri"/>
                <a:buNone/>
              </a:pPr>
              <a:endParaRPr sz="2800">
                <a:solidFill>
                  <a:srgbClr val="990000"/>
                </a:solidFill>
                <a:latin typeface="Calibri"/>
                <a:ea typeface="Calibri"/>
                <a:cs typeface="Calibri"/>
                <a:sym typeface="Calibri"/>
              </a:endParaRPr>
            </a:p>
          </p:txBody>
        </p:sp>
        <p:sp>
          <p:nvSpPr>
            <p:cNvPr id="436" name="Google Shape;436;p21"/>
            <p:cNvSpPr/>
            <p:nvPr/>
          </p:nvSpPr>
          <p:spPr>
            <a:xfrm>
              <a:off x="0" y="2166427"/>
              <a:ext cx="5615630" cy="1442405"/>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txBox="1"/>
            <p:nvPr/>
          </p:nvSpPr>
          <p:spPr>
            <a:xfrm>
              <a:off x="42247" y="2208674"/>
              <a:ext cx="5531136" cy="1357911"/>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Generalized</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friendship</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a:t>
              </a:r>
              <a:r>
                <a:rPr lang="en-US" sz="2400" b="0">
                  <a:solidFill>
                    <a:srgbClr val="990000"/>
                  </a:solidFill>
                  <a:latin typeface="Calibri"/>
                  <a:ea typeface="Calibri"/>
                  <a:cs typeface="Calibri"/>
                  <a:sym typeface="Calibri"/>
                </a:rPr>
                <a:t> </a:t>
              </a:r>
              <a:r>
                <a:rPr lang="en-US" sz="2400" b="0">
                  <a:solidFill>
                    <a:srgbClr val="990000"/>
                  </a:solidFill>
                  <a:latin typeface="Rockwell"/>
                  <a:ea typeface="Rockwell"/>
                  <a:cs typeface="Rockwell"/>
                  <a:sym typeface="Rockwell"/>
                </a:rPr>
                <a:t>friends are more X than you are, on average [Hodas et al., 2013, Eom &amp; Jo, 2014]</a:t>
              </a:r>
              <a:endParaRPr/>
            </a:p>
          </p:txBody>
        </p:sp>
        <p:sp>
          <p:nvSpPr>
            <p:cNvPr id="438" name="Google Shape;438;p21"/>
            <p:cNvSpPr/>
            <p:nvPr/>
          </p:nvSpPr>
          <p:spPr>
            <a:xfrm rot="5400000">
              <a:off x="2537364" y="3644893"/>
              <a:ext cx="540901" cy="649082"/>
            </a:xfrm>
            <a:prstGeom prst="rightArrow">
              <a:avLst>
                <a:gd name="adj1" fmla="val 60000"/>
                <a:gd name="adj2" fmla="val 50000"/>
              </a:avLst>
            </a:prstGeom>
            <a:solidFill>
              <a:srgbClr val="C9A8A8"/>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txBox="1"/>
            <p:nvPr/>
          </p:nvSpPr>
          <p:spPr>
            <a:xfrm>
              <a:off x="2613090" y="3698983"/>
              <a:ext cx="389450" cy="378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800"/>
                <a:buFont typeface="Calibri"/>
                <a:buNone/>
              </a:pPr>
              <a:endParaRPr sz="2800">
                <a:solidFill>
                  <a:srgbClr val="990000"/>
                </a:solidFill>
                <a:latin typeface="Calibri"/>
                <a:ea typeface="Calibri"/>
                <a:cs typeface="Calibri"/>
                <a:sym typeface="Calibri"/>
              </a:endParaRPr>
            </a:p>
          </p:txBody>
        </p:sp>
        <p:sp>
          <p:nvSpPr>
            <p:cNvPr id="440" name="Google Shape;440;p21"/>
            <p:cNvSpPr/>
            <p:nvPr/>
          </p:nvSpPr>
          <p:spPr>
            <a:xfrm>
              <a:off x="48863" y="4330035"/>
              <a:ext cx="5517904" cy="1442405"/>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txBox="1"/>
            <p:nvPr/>
          </p:nvSpPr>
          <p:spPr>
            <a:xfrm>
              <a:off x="91110" y="4372282"/>
              <a:ext cx="5433410" cy="1357911"/>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Perception</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bias</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Some traits appear more popular within social circles than they really are [Alipourfard et al, 2020]</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22"/>
          <p:cNvPicPr preferRelativeResize="0">
            <a:picLocks noGrp="1"/>
          </p:cNvPicPr>
          <p:nvPr>
            <p:ph type="body" idx="1"/>
          </p:nvPr>
        </p:nvPicPr>
        <p:blipFill rotWithShape="1">
          <a:blip r:embed="rId3">
            <a:alphaModFix/>
          </a:blip>
          <a:srcRect l="2448" t="11326" b="7059"/>
          <a:stretch/>
        </p:blipFill>
        <p:spPr>
          <a:xfrm>
            <a:off x="118210" y="1367626"/>
            <a:ext cx="5202221" cy="5426126"/>
          </a:xfrm>
          <a:prstGeom prst="rect">
            <a:avLst/>
          </a:prstGeom>
          <a:noFill/>
          <a:ln>
            <a:noFill/>
          </a:ln>
        </p:spPr>
      </p:pic>
      <p:sp>
        <p:nvSpPr>
          <p:cNvPr id="448" name="Google Shape;448;p22"/>
          <p:cNvSpPr txBox="1">
            <a:spLocks noGrp="1"/>
          </p:cNvSpPr>
          <p:nvPr>
            <p:ph type="title"/>
          </p:nvPr>
        </p:nvSpPr>
        <p:spPr>
          <a:xfrm>
            <a:off x="609600" y="219075"/>
            <a:ext cx="10260013" cy="639763"/>
          </a:xfrm>
          <a:prstGeom prst="rect">
            <a:avLst/>
          </a:prstGeom>
          <a:solidFill>
            <a:schemeClr val="lt1"/>
          </a:solid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Perception bias on Twitter: users overestimate the popularity of some topics</a:t>
            </a:r>
            <a:endParaRPr/>
          </a:p>
        </p:txBody>
      </p:sp>
      <p:sp>
        <p:nvSpPr>
          <p:cNvPr id="449" name="Google Shape;449;p22"/>
          <p:cNvSpPr txBox="1">
            <a:spLocks noGrp="1"/>
          </p:cNvSpPr>
          <p:nvPr>
            <p:ph type="body" idx="2"/>
          </p:nvPr>
        </p:nvSpPr>
        <p:spPr>
          <a:xfrm>
            <a:off x="6172200" y="1467464"/>
            <a:ext cx="5325386" cy="4837919"/>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chemeClr val="dk1"/>
              </a:buClr>
              <a:buSzPct val="100000"/>
              <a:buChar char="•"/>
            </a:pPr>
            <a:r>
              <a:rPr lang="en-US"/>
              <a:t>Compare global to local popularity of topics</a:t>
            </a:r>
            <a:endParaRPr/>
          </a:p>
          <a:p>
            <a:pPr marL="742950" lvl="1" indent="-285750" algn="l" rtl="0">
              <a:spcBef>
                <a:spcPts val="444"/>
              </a:spcBef>
              <a:spcAft>
                <a:spcPts val="0"/>
              </a:spcAft>
              <a:buClr>
                <a:schemeClr val="dk1"/>
              </a:buClr>
              <a:buSzPct val="100000"/>
              <a:buChar char="–"/>
            </a:pPr>
            <a:r>
              <a:rPr lang="en-US"/>
              <a:t>Myself = Global popularity = fraction of all people talking about a topic</a:t>
            </a:r>
            <a:endParaRPr/>
          </a:p>
          <a:p>
            <a:pPr marL="742950" lvl="1" indent="-285750" algn="l" rtl="0">
              <a:spcBef>
                <a:spcPts val="444"/>
              </a:spcBef>
              <a:spcAft>
                <a:spcPts val="0"/>
              </a:spcAft>
              <a:buClr>
                <a:schemeClr val="dk1"/>
              </a:buClr>
              <a:buSzPct val="100000"/>
              <a:buChar char="–"/>
            </a:pPr>
            <a:r>
              <a:rPr lang="en-US"/>
              <a:t>My Friends = Local popularity = fraction of friends talking about the topic</a:t>
            </a:r>
            <a:endParaRPr/>
          </a:p>
          <a:p>
            <a:pPr marL="342900" lvl="0" indent="-342900" algn="l" rtl="0">
              <a:spcBef>
                <a:spcPts val="518"/>
              </a:spcBef>
              <a:spcAft>
                <a:spcPts val="0"/>
              </a:spcAft>
              <a:buClr>
                <a:schemeClr val="dk1"/>
              </a:buClr>
              <a:buSzPct val="100000"/>
              <a:buChar char="•"/>
            </a:pPr>
            <a:r>
              <a:rPr lang="en-US"/>
              <a:t>Topics: Popular Twitter hashtags in Summer 2014</a:t>
            </a:r>
            <a:endParaRPr/>
          </a:p>
          <a:p>
            <a:pPr marL="342900" lvl="0" indent="-342900" algn="l" rtl="0">
              <a:spcBef>
                <a:spcPts val="518"/>
              </a:spcBef>
              <a:spcAft>
                <a:spcPts val="0"/>
              </a:spcAft>
              <a:buClr>
                <a:schemeClr val="dk1"/>
              </a:buClr>
              <a:buSzPct val="100000"/>
              <a:buChar char="•"/>
            </a:pPr>
            <a:r>
              <a:rPr lang="en-US"/>
              <a:t>Current events topics appear more popular than they really are</a:t>
            </a:r>
            <a:endParaRPr/>
          </a:p>
          <a:p>
            <a:pPr marL="342900" lvl="0" indent="-178435" algn="l" rtl="0">
              <a:spcBef>
                <a:spcPts val="518"/>
              </a:spcBef>
              <a:spcAft>
                <a:spcPts val="0"/>
              </a:spcAft>
              <a:buClr>
                <a:schemeClr val="dk1"/>
              </a:buClr>
              <a:buSzPct val="100000"/>
              <a:buNone/>
            </a:pPr>
            <a:endParaRPr/>
          </a:p>
        </p:txBody>
      </p:sp>
      <p:sp>
        <p:nvSpPr>
          <p:cNvPr id="450" name="Google Shape;450;p22"/>
          <p:cNvSpPr txBox="1"/>
          <p:nvPr/>
        </p:nvSpPr>
        <p:spPr>
          <a:xfrm>
            <a:off x="420719" y="6424419"/>
            <a:ext cx="10564302"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Calibri"/>
                <a:ea typeface="Calibri"/>
                <a:cs typeface="Calibri"/>
                <a:sym typeface="Calibri"/>
              </a:rPr>
              <a:t>[Alipourfard et al (2020) “Friendship paradox biases perceptions in directed networks”, </a:t>
            </a:r>
            <a:r>
              <a:rPr lang="en-US" sz="1800" b="0" i="1">
                <a:solidFill>
                  <a:schemeClr val="dk1"/>
                </a:solidFill>
                <a:latin typeface="Calibri"/>
                <a:ea typeface="Calibri"/>
                <a:cs typeface="Calibri"/>
                <a:sym typeface="Calibri"/>
              </a:rPr>
              <a:t>Nature Communications</a:t>
            </a:r>
            <a:r>
              <a:rPr lang="en-US" sz="1800" b="0">
                <a:solidFill>
                  <a:schemeClr val="dk1"/>
                </a:solidFill>
                <a:latin typeface="Calibri"/>
                <a:ea typeface="Calibri"/>
                <a:cs typeface="Calibri"/>
                <a:sym typeface="Calibri"/>
              </a:rPr>
              <a:t>]</a:t>
            </a:r>
            <a:endParaRPr/>
          </a:p>
        </p:txBody>
      </p:sp>
      <p:sp>
        <p:nvSpPr>
          <p:cNvPr id="451" name="Google Shape;451;p22"/>
          <p:cNvSpPr txBox="1"/>
          <p:nvPr/>
        </p:nvSpPr>
        <p:spPr>
          <a:xfrm>
            <a:off x="3442916" y="4850294"/>
            <a:ext cx="1606017"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Myself              </a:t>
            </a:r>
            <a:endParaRPr/>
          </a:p>
        </p:txBody>
      </p:sp>
      <p:sp>
        <p:nvSpPr>
          <p:cNvPr id="452" name="Google Shape;452;p22"/>
          <p:cNvSpPr txBox="1"/>
          <p:nvPr/>
        </p:nvSpPr>
        <p:spPr>
          <a:xfrm>
            <a:off x="3444240" y="4541517"/>
            <a:ext cx="1596912"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My Friends      </a:t>
            </a:r>
            <a:endParaRPr/>
          </a:p>
        </p:txBody>
      </p:sp>
      <p:sp>
        <p:nvSpPr>
          <p:cNvPr id="453" name="Google Shape;453;p22"/>
          <p:cNvSpPr txBox="1"/>
          <p:nvPr/>
        </p:nvSpPr>
        <p:spPr>
          <a:xfrm>
            <a:off x="1963972" y="1319918"/>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454" name="Google Shape;454;p22"/>
          <p:cNvSpPr txBox="1"/>
          <p:nvPr/>
        </p:nvSpPr>
        <p:spPr>
          <a:xfrm>
            <a:off x="2410570" y="1329197"/>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455" name="Google Shape;455;p22"/>
          <p:cNvSpPr txBox="1"/>
          <p:nvPr/>
        </p:nvSpPr>
        <p:spPr>
          <a:xfrm>
            <a:off x="2865120" y="1322569"/>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456" name="Google Shape;456;p22"/>
          <p:cNvSpPr txBox="1"/>
          <p:nvPr/>
        </p:nvSpPr>
        <p:spPr>
          <a:xfrm>
            <a:off x="3335573" y="1323893"/>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457" name="Google Shape;457;p22"/>
          <p:cNvSpPr txBox="1"/>
          <p:nvPr/>
        </p:nvSpPr>
        <p:spPr>
          <a:xfrm>
            <a:off x="3788798" y="1331847"/>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458" name="Google Shape;458;p22"/>
          <p:cNvSpPr txBox="1"/>
          <p:nvPr/>
        </p:nvSpPr>
        <p:spPr>
          <a:xfrm>
            <a:off x="4305633" y="1323894"/>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459" name="Google Shape;459;p22"/>
          <p:cNvSpPr txBox="1"/>
          <p:nvPr/>
        </p:nvSpPr>
        <p:spPr>
          <a:xfrm>
            <a:off x="4742952" y="1331849"/>
            <a:ext cx="349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3"/>
          <p:cNvSpPr txBox="1">
            <a:spLocks noGrp="1"/>
          </p:cNvSpPr>
          <p:nvPr>
            <p:ph type="title"/>
          </p:nvPr>
        </p:nvSpPr>
        <p:spPr>
          <a:xfrm>
            <a:off x="508001" y="457199"/>
            <a:ext cx="11377084" cy="118509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Friendship paradox as a byproduct of sampling from a heterogeneous distribution</a:t>
            </a:r>
            <a:endParaRPr/>
          </a:p>
        </p:txBody>
      </p:sp>
      <p:pic>
        <p:nvPicPr>
          <p:cNvPr id="465" name="Google Shape;465;p23" descr="activity_pdf.pdf"/>
          <p:cNvPicPr preferRelativeResize="0"/>
          <p:nvPr/>
        </p:nvPicPr>
        <p:blipFill rotWithShape="1">
          <a:blip r:embed="rId3">
            <a:alphaModFix/>
          </a:blip>
          <a:srcRect b="7722"/>
          <a:stretch/>
        </p:blipFill>
        <p:spPr>
          <a:xfrm>
            <a:off x="1085423" y="2311040"/>
            <a:ext cx="3481009" cy="2437942"/>
          </a:xfrm>
          <a:prstGeom prst="rect">
            <a:avLst/>
          </a:prstGeom>
          <a:noFill/>
          <a:ln>
            <a:noFill/>
          </a:ln>
        </p:spPr>
      </p:pic>
      <p:sp>
        <p:nvSpPr>
          <p:cNvPr id="466" name="Google Shape;466;p23"/>
          <p:cNvSpPr/>
          <p:nvPr/>
        </p:nvSpPr>
        <p:spPr>
          <a:xfrm>
            <a:off x="2721152" y="2847975"/>
            <a:ext cx="126823" cy="123825"/>
          </a:xfrm>
          <a:prstGeom prst="ellipse">
            <a:avLst/>
          </a:prstGeom>
          <a:solidFill>
            <a:schemeClr val="dk2"/>
          </a:solidFill>
          <a:ln w="9525"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grpSp>
        <p:nvGrpSpPr>
          <p:cNvPr id="467" name="Google Shape;467;p23"/>
          <p:cNvGrpSpPr/>
          <p:nvPr/>
        </p:nvGrpSpPr>
        <p:grpSpPr>
          <a:xfrm>
            <a:off x="1921052" y="2728909"/>
            <a:ext cx="1866634" cy="965022"/>
            <a:chOff x="1921052" y="1833559"/>
            <a:chExt cx="1866634" cy="965022"/>
          </a:xfrm>
        </p:grpSpPr>
        <p:sp>
          <p:nvSpPr>
            <p:cNvPr id="468" name="Google Shape;468;p23"/>
            <p:cNvSpPr/>
            <p:nvPr/>
          </p:nvSpPr>
          <p:spPr>
            <a:xfrm>
              <a:off x="1921052" y="1838325"/>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69" name="Google Shape;469;p23"/>
            <p:cNvSpPr/>
            <p:nvPr/>
          </p:nvSpPr>
          <p:spPr>
            <a:xfrm>
              <a:off x="2187752" y="1866899"/>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70" name="Google Shape;470;p23"/>
            <p:cNvSpPr/>
            <p:nvPr/>
          </p:nvSpPr>
          <p:spPr>
            <a:xfrm>
              <a:off x="3102152" y="2133600"/>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71" name="Google Shape;471;p23"/>
            <p:cNvSpPr/>
            <p:nvPr/>
          </p:nvSpPr>
          <p:spPr>
            <a:xfrm>
              <a:off x="3251288" y="2238375"/>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72" name="Google Shape;472;p23"/>
            <p:cNvSpPr/>
            <p:nvPr/>
          </p:nvSpPr>
          <p:spPr>
            <a:xfrm>
              <a:off x="3660863" y="2674756"/>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73" name="Google Shape;473;p23"/>
            <p:cNvSpPr/>
            <p:nvPr/>
          </p:nvSpPr>
          <p:spPr>
            <a:xfrm>
              <a:off x="2508338" y="1890711"/>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74" name="Google Shape;474;p23"/>
            <p:cNvSpPr/>
            <p:nvPr/>
          </p:nvSpPr>
          <p:spPr>
            <a:xfrm>
              <a:off x="2060663" y="1833559"/>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grpSp>
      <p:grpSp>
        <p:nvGrpSpPr>
          <p:cNvPr id="475" name="Google Shape;475;p23"/>
          <p:cNvGrpSpPr/>
          <p:nvPr/>
        </p:nvGrpSpPr>
        <p:grpSpPr>
          <a:xfrm>
            <a:off x="2829402" y="2643127"/>
            <a:ext cx="4215927" cy="400110"/>
            <a:chOff x="2829402" y="1747777"/>
            <a:chExt cx="4215927" cy="400110"/>
          </a:xfrm>
        </p:grpSpPr>
        <p:sp>
          <p:nvSpPr>
            <p:cNvPr id="476" name="Google Shape;476;p23"/>
            <p:cNvSpPr txBox="1"/>
            <p:nvPr/>
          </p:nvSpPr>
          <p:spPr>
            <a:xfrm>
              <a:off x="5293311" y="1747777"/>
              <a:ext cx="175201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your value 🡪 </a:t>
              </a:r>
              <a:r>
                <a:rPr lang="en-US" sz="2000" b="0" i="1">
                  <a:solidFill>
                    <a:schemeClr val="dk1"/>
                  </a:solidFill>
                  <a:latin typeface="Calibri"/>
                  <a:ea typeface="Calibri"/>
                  <a:cs typeface="Calibri"/>
                  <a:sym typeface="Calibri"/>
                </a:rPr>
                <a:t>x</a:t>
              </a:r>
              <a:endParaRPr sz="1800" b="0" i="1">
                <a:solidFill>
                  <a:schemeClr val="dk1"/>
                </a:solidFill>
                <a:latin typeface="Calibri"/>
                <a:ea typeface="Calibri"/>
                <a:cs typeface="Calibri"/>
                <a:sym typeface="Calibri"/>
              </a:endParaRPr>
            </a:p>
          </p:txBody>
        </p:sp>
        <p:cxnSp>
          <p:nvCxnSpPr>
            <p:cNvPr id="477" name="Google Shape;477;p23"/>
            <p:cNvCxnSpPr>
              <a:stCxn id="466" idx="7"/>
              <a:endCxn id="476" idx="1"/>
            </p:cNvCxnSpPr>
            <p:nvPr/>
          </p:nvCxnSpPr>
          <p:spPr>
            <a:xfrm rot="10800000" flipH="1">
              <a:off x="2829402" y="1947959"/>
              <a:ext cx="2463900" cy="22800"/>
            </a:xfrm>
            <a:prstGeom prst="straightConnector1">
              <a:avLst/>
            </a:prstGeom>
            <a:noFill/>
            <a:ln w="25400" cap="flat" cmpd="sng">
              <a:solidFill>
                <a:schemeClr val="dk2"/>
              </a:solidFill>
              <a:prstDash val="solid"/>
              <a:round/>
              <a:headEnd type="none" w="sm" len="sm"/>
              <a:tailEnd type="stealth" w="med" len="med"/>
            </a:ln>
          </p:spPr>
        </p:cxnSp>
      </p:grpSp>
      <p:grpSp>
        <p:nvGrpSpPr>
          <p:cNvPr id="478" name="Google Shape;478;p23"/>
          <p:cNvGrpSpPr/>
          <p:nvPr/>
        </p:nvGrpSpPr>
        <p:grpSpPr>
          <a:xfrm>
            <a:off x="3724274" y="3406663"/>
            <a:ext cx="3818698" cy="707886"/>
            <a:chOff x="3724275" y="2444638"/>
            <a:chExt cx="3818698" cy="707886"/>
          </a:xfrm>
        </p:grpSpPr>
        <p:sp>
          <p:nvSpPr>
            <p:cNvPr id="479" name="Google Shape;479;p23"/>
            <p:cNvSpPr txBox="1"/>
            <p:nvPr/>
          </p:nvSpPr>
          <p:spPr>
            <a:xfrm>
              <a:off x="5169486" y="2444638"/>
              <a:ext cx="237348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your friends’ values 🡪 </a:t>
              </a:r>
              <a:r>
                <a:rPr lang="en-US" sz="2000" b="0" i="1">
                  <a:solidFill>
                    <a:schemeClr val="dk1"/>
                  </a:solidFill>
                  <a:latin typeface="Calibri"/>
                  <a:ea typeface="Calibri"/>
                  <a:cs typeface="Calibri"/>
                  <a:sym typeface="Calibri"/>
                </a:rPr>
                <a:t>x</a:t>
              </a:r>
              <a:r>
                <a:rPr lang="en-US" sz="2000" b="0" i="1" baseline="-25000">
                  <a:solidFill>
                    <a:schemeClr val="dk1"/>
                  </a:solidFill>
                  <a:latin typeface="Calibri"/>
                  <a:ea typeface="Calibri"/>
                  <a:cs typeface="Calibri"/>
                  <a:sym typeface="Calibri"/>
                </a:rPr>
                <a:t>1</a:t>
              </a:r>
              <a:r>
                <a:rPr lang="en-US" sz="2000" b="0" i="1">
                  <a:solidFill>
                    <a:schemeClr val="dk1"/>
                  </a:solidFill>
                  <a:latin typeface="Calibri"/>
                  <a:ea typeface="Calibri"/>
                  <a:cs typeface="Calibri"/>
                  <a:sym typeface="Calibri"/>
                </a:rPr>
                <a:t>, …, x</a:t>
              </a:r>
              <a:r>
                <a:rPr lang="en-US" sz="2000" b="0" i="1" baseline="-25000">
                  <a:solidFill>
                    <a:schemeClr val="dk1"/>
                  </a:solidFill>
                  <a:latin typeface="Calibri"/>
                  <a:ea typeface="Calibri"/>
                  <a:cs typeface="Calibri"/>
                  <a:sym typeface="Calibri"/>
                </a:rPr>
                <a:t>k</a:t>
              </a:r>
              <a:endParaRPr sz="2000" b="0" i="1" baseline="-25000">
                <a:solidFill>
                  <a:schemeClr val="dk1"/>
                </a:solidFill>
                <a:latin typeface="Calibri"/>
                <a:ea typeface="Calibri"/>
                <a:cs typeface="Calibri"/>
                <a:sym typeface="Calibri"/>
              </a:endParaRPr>
            </a:p>
          </p:txBody>
        </p:sp>
        <p:cxnSp>
          <p:nvCxnSpPr>
            <p:cNvPr id="480" name="Google Shape;480;p23"/>
            <p:cNvCxnSpPr>
              <a:stCxn id="472" idx="0"/>
              <a:endCxn id="479" idx="1"/>
            </p:cNvCxnSpPr>
            <p:nvPr/>
          </p:nvCxnSpPr>
          <p:spPr>
            <a:xfrm>
              <a:off x="3724275" y="2608081"/>
              <a:ext cx="1445100" cy="190500"/>
            </a:xfrm>
            <a:prstGeom prst="straightConnector1">
              <a:avLst/>
            </a:prstGeom>
            <a:noFill/>
            <a:ln w="25400" cap="flat" cmpd="sng">
              <a:solidFill>
                <a:schemeClr val="accent2"/>
              </a:solidFill>
              <a:prstDash val="solid"/>
              <a:round/>
              <a:headEnd type="none" w="sm" len="sm"/>
              <a:tailEnd type="stealth" w="med" len="med"/>
            </a:ln>
          </p:spPr>
        </p:cxnSp>
      </p:grpSp>
      <p:sp>
        <p:nvSpPr>
          <p:cNvPr id="481" name="Google Shape;481;p23"/>
          <p:cNvSpPr txBox="1"/>
          <p:nvPr/>
        </p:nvSpPr>
        <p:spPr>
          <a:xfrm>
            <a:off x="2784563" y="4639315"/>
            <a:ext cx="3385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x</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24"/>
          <p:cNvSpPr txBox="1">
            <a:spLocks noGrp="1"/>
          </p:cNvSpPr>
          <p:nvPr>
            <p:ph type="title"/>
          </p:nvPr>
        </p:nvSpPr>
        <p:spPr>
          <a:xfrm>
            <a:off x="508001" y="457199"/>
            <a:ext cx="11377084" cy="118509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Friendship paradox as a byproduct of sampling from a heterogeneous distribution</a:t>
            </a:r>
            <a:endParaRPr/>
          </a:p>
        </p:txBody>
      </p:sp>
      <p:pic>
        <p:nvPicPr>
          <p:cNvPr id="487" name="Google Shape;487;p24" descr="activity_pdf.pdf"/>
          <p:cNvPicPr preferRelativeResize="0"/>
          <p:nvPr/>
        </p:nvPicPr>
        <p:blipFill rotWithShape="1">
          <a:blip r:embed="rId3">
            <a:alphaModFix/>
          </a:blip>
          <a:srcRect b="7722"/>
          <a:stretch/>
        </p:blipFill>
        <p:spPr>
          <a:xfrm>
            <a:off x="1085423" y="2311040"/>
            <a:ext cx="3481009" cy="2437942"/>
          </a:xfrm>
          <a:prstGeom prst="rect">
            <a:avLst/>
          </a:prstGeom>
          <a:noFill/>
          <a:ln>
            <a:noFill/>
          </a:ln>
        </p:spPr>
      </p:pic>
      <p:sp>
        <p:nvSpPr>
          <p:cNvPr id="488" name="Google Shape;488;p24"/>
          <p:cNvSpPr/>
          <p:nvPr/>
        </p:nvSpPr>
        <p:spPr>
          <a:xfrm>
            <a:off x="2721152" y="2847975"/>
            <a:ext cx="126823" cy="123825"/>
          </a:xfrm>
          <a:prstGeom prst="ellipse">
            <a:avLst/>
          </a:prstGeom>
          <a:solidFill>
            <a:schemeClr val="dk2"/>
          </a:solidFill>
          <a:ln w="9525"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grpSp>
        <p:nvGrpSpPr>
          <p:cNvPr id="489" name="Google Shape;489;p24"/>
          <p:cNvGrpSpPr/>
          <p:nvPr/>
        </p:nvGrpSpPr>
        <p:grpSpPr>
          <a:xfrm>
            <a:off x="1921052" y="2728909"/>
            <a:ext cx="1866634" cy="965022"/>
            <a:chOff x="1921052" y="1833559"/>
            <a:chExt cx="1866634" cy="965022"/>
          </a:xfrm>
        </p:grpSpPr>
        <p:sp>
          <p:nvSpPr>
            <p:cNvPr id="490" name="Google Shape;490;p24"/>
            <p:cNvSpPr/>
            <p:nvPr/>
          </p:nvSpPr>
          <p:spPr>
            <a:xfrm>
              <a:off x="1921052" y="1838325"/>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91" name="Google Shape;491;p24"/>
            <p:cNvSpPr/>
            <p:nvPr/>
          </p:nvSpPr>
          <p:spPr>
            <a:xfrm>
              <a:off x="2187752" y="1866899"/>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92" name="Google Shape;492;p24"/>
            <p:cNvSpPr/>
            <p:nvPr/>
          </p:nvSpPr>
          <p:spPr>
            <a:xfrm>
              <a:off x="3102152" y="2133600"/>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93" name="Google Shape;493;p24"/>
            <p:cNvSpPr/>
            <p:nvPr/>
          </p:nvSpPr>
          <p:spPr>
            <a:xfrm>
              <a:off x="3251288" y="2238375"/>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94" name="Google Shape;494;p24"/>
            <p:cNvSpPr/>
            <p:nvPr/>
          </p:nvSpPr>
          <p:spPr>
            <a:xfrm>
              <a:off x="3660863" y="2674756"/>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95" name="Google Shape;495;p24"/>
            <p:cNvSpPr/>
            <p:nvPr/>
          </p:nvSpPr>
          <p:spPr>
            <a:xfrm>
              <a:off x="2508338" y="1890711"/>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496" name="Google Shape;496;p24"/>
            <p:cNvSpPr/>
            <p:nvPr/>
          </p:nvSpPr>
          <p:spPr>
            <a:xfrm>
              <a:off x="2060663" y="1833559"/>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grpSp>
      <p:grpSp>
        <p:nvGrpSpPr>
          <p:cNvPr id="497" name="Google Shape;497;p24"/>
          <p:cNvGrpSpPr/>
          <p:nvPr/>
        </p:nvGrpSpPr>
        <p:grpSpPr>
          <a:xfrm>
            <a:off x="2829402" y="2643127"/>
            <a:ext cx="4215927" cy="400110"/>
            <a:chOff x="2829402" y="1747777"/>
            <a:chExt cx="4215927" cy="400110"/>
          </a:xfrm>
        </p:grpSpPr>
        <p:sp>
          <p:nvSpPr>
            <p:cNvPr id="498" name="Google Shape;498;p24"/>
            <p:cNvSpPr txBox="1"/>
            <p:nvPr/>
          </p:nvSpPr>
          <p:spPr>
            <a:xfrm>
              <a:off x="5293311" y="1747777"/>
              <a:ext cx="175201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your value 🡪 </a:t>
              </a:r>
              <a:r>
                <a:rPr lang="en-US" sz="2000" b="0" i="1">
                  <a:solidFill>
                    <a:schemeClr val="dk1"/>
                  </a:solidFill>
                  <a:latin typeface="Calibri"/>
                  <a:ea typeface="Calibri"/>
                  <a:cs typeface="Calibri"/>
                  <a:sym typeface="Calibri"/>
                </a:rPr>
                <a:t>x</a:t>
              </a:r>
              <a:endParaRPr sz="1800" b="0" i="1">
                <a:solidFill>
                  <a:schemeClr val="dk1"/>
                </a:solidFill>
                <a:latin typeface="Calibri"/>
                <a:ea typeface="Calibri"/>
                <a:cs typeface="Calibri"/>
                <a:sym typeface="Calibri"/>
              </a:endParaRPr>
            </a:p>
          </p:txBody>
        </p:sp>
        <p:cxnSp>
          <p:nvCxnSpPr>
            <p:cNvPr id="499" name="Google Shape;499;p24"/>
            <p:cNvCxnSpPr>
              <a:stCxn id="488" idx="7"/>
              <a:endCxn id="498" idx="1"/>
            </p:cNvCxnSpPr>
            <p:nvPr/>
          </p:nvCxnSpPr>
          <p:spPr>
            <a:xfrm rot="10800000" flipH="1">
              <a:off x="2829402" y="1947959"/>
              <a:ext cx="2463900" cy="22800"/>
            </a:xfrm>
            <a:prstGeom prst="straightConnector1">
              <a:avLst/>
            </a:prstGeom>
            <a:noFill/>
            <a:ln w="25400" cap="flat" cmpd="sng">
              <a:solidFill>
                <a:schemeClr val="dk2"/>
              </a:solidFill>
              <a:prstDash val="solid"/>
              <a:round/>
              <a:headEnd type="none" w="sm" len="sm"/>
              <a:tailEnd type="stealth" w="med" len="med"/>
            </a:ln>
          </p:spPr>
        </p:cxnSp>
      </p:grpSp>
      <p:grpSp>
        <p:nvGrpSpPr>
          <p:cNvPr id="500" name="Google Shape;500;p24"/>
          <p:cNvGrpSpPr/>
          <p:nvPr/>
        </p:nvGrpSpPr>
        <p:grpSpPr>
          <a:xfrm>
            <a:off x="3724274" y="3406663"/>
            <a:ext cx="3818698" cy="707886"/>
            <a:chOff x="3724275" y="2444638"/>
            <a:chExt cx="3818698" cy="707886"/>
          </a:xfrm>
        </p:grpSpPr>
        <p:sp>
          <p:nvSpPr>
            <p:cNvPr id="501" name="Google Shape;501;p24"/>
            <p:cNvSpPr txBox="1"/>
            <p:nvPr/>
          </p:nvSpPr>
          <p:spPr>
            <a:xfrm>
              <a:off x="5169486" y="2444638"/>
              <a:ext cx="237348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your friends’ values 🡪 </a:t>
              </a:r>
              <a:r>
                <a:rPr lang="en-US" sz="2000" b="0" i="1">
                  <a:solidFill>
                    <a:schemeClr val="dk1"/>
                  </a:solidFill>
                  <a:latin typeface="Calibri"/>
                  <a:ea typeface="Calibri"/>
                  <a:cs typeface="Calibri"/>
                  <a:sym typeface="Calibri"/>
                </a:rPr>
                <a:t>x</a:t>
              </a:r>
              <a:r>
                <a:rPr lang="en-US" sz="2000" b="0" i="1" baseline="-25000">
                  <a:solidFill>
                    <a:schemeClr val="dk1"/>
                  </a:solidFill>
                  <a:latin typeface="Calibri"/>
                  <a:ea typeface="Calibri"/>
                  <a:cs typeface="Calibri"/>
                  <a:sym typeface="Calibri"/>
                </a:rPr>
                <a:t>1</a:t>
              </a:r>
              <a:r>
                <a:rPr lang="en-US" sz="2000" b="0" i="1">
                  <a:solidFill>
                    <a:schemeClr val="dk1"/>
                  </a:solidFill>
                  <a:latin typeface="Calibri"/>
                  <a:ea typeface="Calibri"/>
                  <a:cs typeface="Calibri"/>
                  <a:sym typeface="Calibri"/>
                </a:rPr>
                <a:t>, …, x</a:t>
              </a:r>
              <a:r>
                <a:rPr lang="en-US" sz="2000" b="0" i="1" baseline="-25000">
                  <a:solidFill>
                    <a:schemeClr val="dk1"/>
                  </a:solidFill>
                  <a:latin typeface="Calibri"/>
                  <a:ea typeface="Calibri"/>
                  <a:cs typeface="Calibri"/>
                  <a:sym typeface="Calibri"/>
                </a:rPr>
                <a:t>k</a:t>
              </a:r>
              <a:endParaRPr sz="2000" b="0" i="1" baseline="-25000">
                <a:solidFill>
                  <a:schemeClr val="dk1"/>
                </a:solidFill>
                <a:latin typeface="Calibri"/>
                <a:ea typeface="Calibri"/>
                <a:cs typeface="Calibri"/>
                <a:sym typeface="Calibri"/>
              </a:endParaRPr>
            </a:p>
          </p:txBody>
        </p:sp>
        <p:cxnSp>
          <p:nvCxnSpPr>
            <p:cNvPr id="502" name="Google Shape;502;p24"/>
            <p:cNvCxnSpPr>
              <a:stCxn id="494" idx="0"/>
              <a:endCxn id="501" idx="1"/>
            </p:cNvCxnSpPr>
            <p:nvPr/>
          </p:nvCxnSpPr>
          <p:spPr>
            <a:xfrm>
              <a:off x="3724275" y="2608081"/>
              <a:ext cx="1445100" cy="190500"/>
            </a:xfrm>
            <a:prstGeom prst="straightConnector1">
              <a:avLst/>
            </a:prstGeom>
            <a:noFill/>
            <a:ln w="25400" cap="flat" cmpd="sng">
              <a:solidFill>
                <a:schemeClr val="accent2"/>
              </a:solidFill>
              <a:prstDash val="solid"/>
              <a:round/>
              <a:headEnd type="none" w="sm" len="sm"/>
              <a:tailEnd type="stealth" w="med" len="med"/>
            </a:ln>
          </p:spPr>
        </p:cxnSp>
      </p:grpSp>
      <p:cxnSp>
        <p:nvCxnSpPr>
          <p:cNvPr id="503" name="Google Shape;503;p24"/>
          <p:cNvCxnSpPr/>
          <p:nvPr/>
        </p:nvCxnSpPr>
        <p:spPr>
          <a:xfrm rot="10800000">
            <a:off x="3050221" y="3028950"/>
            <a:ext cx="0" cy="2151912"/>
          </a:xfrm>
          <a:prstGeom prst="straightConnector1">
            <a:avLst/>
          </a:prstGeom>
          <a:noFill/>
          <a:ln w="25400" cap="flat" cmpd="sng">
            <a:solidFill>
              <a:srgbClr val="538CD5"/>
            </a:solidFill>
            <a:prstDash val="solid"/>
            <a:round/>
            <a:headEnd type="none" w="sm" len="sm"/>
            <a:tailEnd type="stealth" w="med" len="med"/>
          </a:ln>
        </p:spPr>
      </p:cxnSp>
      <p:sp>
        <p:nvSpPr>
          <p:cNvPr id="504" name="Google Shape;504;p24"/>
          <p:cNvSpPr txBox="1"/>
          <p:nvPr/>
        </p:nvSpPr>
        <p:spPr>
          <a:xfrm>
            <a:off x="2784563" y="4639315"/>
            <a:ext cx="3385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x</a:t>
            </a:r>
            <a:endParaRPr/>
          </a:p>
        </p:txBody>
      </p:sp>
      <p:sp>
        <p:nvSpPr>
          <p:cNvPr id="505" name="Google Shape;505;p24"/>
          <p:cNvSpPr txBox="1"/>
          <p:nvPr/>
        </p:nvSpPr>
        <p:spPr>
          <a:xfrm>
            <a:off x="1163537" y="5390145"/>
            <a:ext cx="4175502" cy="7862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6" name="Google Shape;506;p24"/>
          <p:cNvSpPr txBox="1"/>
          <p:nvPr/>
        </p:nvSpPr>
        <p:spPr>
          <a:xfrm>
            <a:off x="5491824" y="5608601"/>
            <a:ext cx="361842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0000"/>
                </a:solidFill>
                <a:latin typeface="Calibri"/>
                <a:ea typeface="Calibri"/>
                <a:cs typeface="Calibri"/>
                <a:sym typeface="Calibri"/>
              </a:rPr>
              <a:t>Sample mean grows with </a:t>
            </a:r>
            <a:r>
              <a:rPr lang="en-US" sz="2400" b="1" i="1">
                <a:solidFill>
                  <a:srgbClr val="000000"/>
                </a:solidFill>
                <a:latin typeface="Calibri"/>
                <a:ea typeface="Calibri"/>
                <a:cs typeface="Calibri"/>
                <a:sym typeface="Calibri"/>
              </a:rPr>
              <a:t>k</a:t>
            </a:r>
            <a:endParaRPr sz="2400" b="1" i="1">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5"/>
          <p:cNvSpPr txBox="1">
            <a:spLocks noGrp="1"/>
          </p:cNvSpPr>
          <p:nvPr>
            <p:ph type="title"/>
          </p:nvPr>
        </p:nvSpPr>
        <p:spPr>
          <a:xfrm>
            <a:off x="508001" y="457199"/>
            <a:ext cx="11377084" cy="118509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Friendship paradox as a byproduct of sampling from a heterogeneous distribution</a:t>
            </a:r>
            <a:endParaRPr/>
          </a:p>
        </p:txBody>
      </p:sp>
      <p:pic>
        <p:nvPicPr>
          <p:cNvPr id="512" name="Google Shape;512;p25" descr="activity_pdf.pdf"/>
          <p:cNvPicPr preferRelativeResize="0"/>
          <p:nvPr/>
        </p:nvPicPr>
        <p:blipFill rotWithShape="1">
          <a:blip r:embed="rId3">
            <a:alphaModFix/>
          </a:blip>
          <a:srcRect b="7722"/>
          <a:stretch/>
        </p:blipFill>
        <p:spPr>
          <a:xfrm>
            <a:off x="1085423" y="2311040"/>
            <a:ext cx="3481009" cy="2437942"/>
          </a:xfrm>
          <a:prstGeom prst="rect">
            <a:avLst/>
          </a:prstGeom>
          <a:noFill/>
          <a:ln>
            <a:noFill/>
          </a:ln>
        </p:spPr>
      </p:pic>
      <p:sp>
        <p:nvSpPr>
          <p:cNvPr id="513" name="Google Shape;513;p25"/>
          <p:cNvSpPr/>
          <p:nvPr/>
        </p:nvSpPr>
        <p:spPr>
          <a:xfrm>
            <a:off x="2721152" y="2847975"/>
            <a:ext cx="126823" cy="123825"/>
          </a:xfrm>
          <a:prstGeom prst="ellipse">
            <a:avLst/>
          </a:prstGeom>
          <a:solidFill>
            <a:schemeClr val="dk2"/>
          </a:solidFill>
          <a:ln w="9525"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grpSp>
        <p:nvGrpSpPr>
          <p:cNvPr id="514" name="Google Shape;514;p25"/>
          <p:cNvGrpSpPr/>
          <p:nvPr/>
        </p:nvGrpSpPr>
        <p:grpSpPr>
          <a:xfrm>
            <a:off x="1921052" y="2728909"/>
            <a:ext cx="1866634" cy="965022"/>
            <a:chOff x="1921052" y="1833559"/>
            <a:chExt cx="1866634" cy="965022"/>
          </a:xfrm>
        </p:grpSpPr>
        <p:sp>
          <p:nvSpPr>
            <p:cNvPr id="515" name="Google Shape;515;p25"/>
            <p:cNvSpPr/>
            <p:nvPr/>
          </p:nvSpPr>
          <p:spPr>
            <a:xfrm>
              <a:off x="1921052" y="1838325"/>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516" name="Google Shape;516;p25"/>
            <p:cNvSpPr/>
            <p:nvPr/>
          </p:nvSpPr>
          <p:spPr>
            <a:xfrm>
              <a:off x="2187752" y="1866899"/>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517" name="Google Shape;517;p25"/>
            <p:cNvSpPr/>
            <p:nvPr/>
          </p:nvSpPr>
          <p:spPr>
            <a:xfrm>
              <a:off x="3102152" y="2133600"/>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518" name="Google Shape;518;p25"/>
            <p:cNvSpPr/>
            <p:nvPr/>
          </p:nvSpPr>
          <p:spPr>
            <a:xfrm>
              <a:off x="3251288" y="2238375"/>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519" name="Google Shape;519;p25"/>
            <p:cNvSpPr/>
            <p:nvPr/>
          </p:nvSpPr>
          <p:spPr>
            <a:xfrm>
              <a:off x="3660863" y="2674756"/>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520" name="Google Shape;520;p25"/>
            <p:cNvSpPr/>
            <p:nvPr/>
          </p:nvSpPr>
          <p:spPr>
            <a:xfrm>
              <a:off x="2508338" y="1890711"/>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sp>
          <p:nvSpPr>
            <p:cNvPr id="521" name="Google Shape;521;p25"/>
            <p:cNvSpPr/>
            <p:nvPr/>
          </p:nvSpPr>
          <p:spPr>
            <a:xfrm>
              <a:off x="2060663" y="1833559"/>
              <a:ext cx="126823" cy="123825"/>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Times"/>
                <a:ea typeface="Times"/>
                <a:cs typeface="Times"/>
                <a:sym typeface="Times"/>
              </a:endParaRPr>
            </a:p>
          </p:txBody>
        </p:sp>
      </p:grpSp>
      <p:grpSp>
        <p:nvGrpSpPr>
          <p:cNvPr id="522" name="Google Shape;522;p25"/>
          <p:cNvGrpSpPr/>
          <p:nvPr/>
        </p:nvGrpSpPr>
        <p:grpSpPr>
          <a:xfrm>
            <a:off x="2829402" y="2643127"/>
            <a:ext cx="4215927" cy="400110"/>
            <a:chOff x="2829402" y="1747777"/>
            <a:chExt cx="4215927" cy="400110"/>
          </a:xfrm>
        </p:grpSpPr>
        <p:sp>
          <p:nvSpPr>
            <p:cNvPr id="523" name="Google Shape;523;p25"/>
            <p:cNvSpPr txBox="1"/>
            <p:nvPr/>
          </p:nvSpPr>
          <p:spPr>
            <a:xfrm>
              <a:off x="5293311" y="1747777"/>
              <a:ext cx="175201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your value 🡪 </a:t>
              </a:r>
              <a:r>
                <a:rPr lang="en-US" sz="2000" b="0" i="1">
                  <a:solidFill>
                    <a:schemeClr val="dk1"/>
                  </a:solidFill>
                  <a:latin typeface="Calibri"/>
                  <a:ea typeface="Calibri"/>
                  <a:cs typeface="Calibri"/>
                  <a:sym typeface="Calibri"/>
                </a:rPr>
                <a:t>x</a:t>
              </a:r>
              <a:endParaRPr sz="1800" b="0" i="1">
                <a:solidFill>
                  <a:schemeClr val="dk1"/>
                </a:solidFill>
                <a:latin typeface="Calibri"/>
                <a:ea typeface="Calibri"/>
                <a:cs typeface="Calibri"/>
                <a:sym typeface="Calibri"/>
              </a:endParaRPr>
            </a:p>
          </p:txBody>
        </p:sp>
        <p:cxnSp>
          <p:nvCxnSpPr>
            <p:cNvPr id="524" name="Google Shape;524;p25"/>
            <p:cNvCxnSpPr>
              <a:stCxn id="513" idx="7"/>
              <a:endCxn id="523" idx="1"/>
            </p:cNvCxnSpPr>
            <p:nvPr/>
          </p:nvCxnSpPr>
          <p:spPr>
            <a:xfrm rot="10800000" flipH="1">
              <a:off x="2829402" y="1947959"/>
              <a:ext cx="2463900" cy="22800"/>
            </a:xfrm>
            <a:prstGeom prst="straightConnector1">
              <a:avLst/>
            </a:prstGeom>
            <a:noFill/>
            <a:ln w="25400" cap="flat" cmpd="sng">
              <a:solidFill>
                <a:schemeClr val="dk2"/>
              </a:solidFill>
              <a:prstDash val="solid"/>
              <a:round/>
              <a:headEnd type="none" w="sm" len="sm"/>
              <a:tailEnd type="stealth" w="med" len="med"/>
            </a:ln>
          </p:spPr>
        </p:cxnSp>
      </p:grpSp>
      <p:grpSp>
        <p:nvGrpSpPr>
          <p:cNvPr id="525" name="Google Shape;525;p25"/>
          <p:cNvGrpSpPr/>
          <p:nvPr/>
        </p:nvGrpSpPr>
        <p:grpSpPr>
          <a:xfrm>
            <a:off x="3724274" y="3406663"/>
            <a:ext cx="3818698" cy="707886"/>
            <a:chOff x="3724275" y="2444638"/>
            <a:chExt cx="3818698" cy="707886"/>
          </a:xfrm>
        </p:grpSpPr>
        <p:sp>
          <p:nvSpPr>
            <p:cNvPr id="526" name="Google Shape;526;p25"/>
            <p:cNvSpPr txBox="1"/>
            <p:nvPr/>
          </p:nvSpPr>
          <p:spPr>
            <a:xfrm>
              <a:off x="5169486" y="2444638"/>
              <a:ext cx="237348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your friends’ values 🡪 </a:t>
              </a:r>
              <a:r>
                <a:rPr lang="en-US" sz="2000" b="0" i="1">
                  <a:solidFill>
                    <a:schemeClr val="dk1"/>
                  </a:solidFill>
                  <a:latin typeface="Calibri"/>
                  <a:ea typeface="Calibri"/>
                  <a:cs typeface="Calibri"/>
                  <a:sym typeface="Calibri"/>
                </a:rPr>
                <a:t>x</a:t>
              </a:r>
              <a:r>
                <a:rPr lang="en-US" sz="2000" b="0" i="1" baseline="-25000">
                  <a:solidFill>
                    <a:schemeClr val="dk1"/>
                  </a:solidFill>
                  <a:latin typeface="Calibri"/>
                  <a:ea typeface="Calibri"/>
                  <a:cs typeface="Calibri"/>
                  <a:sym typeface="Calibri"/>
                </a:rPr>
                <a:t>1</a:t>
              </a:r>
              <a:r>
                <a:rPr lang="en-US" sz="2000" b="0" i="1">
                  <a:solidFill>
                    <a:schemeClr val="dk1"/>
                  </a:solidFill>
                  <a:latin typeface="Calibri"/>
                  <a:ea typeface="Calibri"/>
                  <a:cs typeface="Calibri"/>
                  <a:sym typeface="Calibri"/>
                </a:rPr>
                <a:t>, …, x</a:t>
              </a:r>
              <a:r>
                <a:rPr lang="en-US" sz="2000" b="0" i="1" baseline="-25000">
                  <a:solidFill>
                    <a:schemeClr val="dk1"/>
                  </a:solidFill>
                  <a:latin typeface="Calibri"/>
                  <a:ea typeface="Calibri"/>
                  <a:cs typeface="Calibri"/>
                  <a:sym typeface="Calibri"/>
                </a:rPr>
                <a:t>k</a:t>
              </a:r>
              <a:endParaRPr sz="2000" b="0" i="1" baseline="-25000">
                <a:solidFill>
                  <a:schemeClr val="dk1"/>
                </a:solidFill>
                <a:latin typeface="Calibri"/>
                <a:ea typeface="Calibri"/>
                <a:cs typeface="Calibri"/>
                <a:sym typeface="Calibri"/>
              </a:endParaRPr>
            </a:p>
          </p:txBody>
        </p:sp>
        <p:cxnSp>
          <p:nvCxnSpPr>
            <p:cNvPr id="527" name="Google Shape;527;p25"/>
            <p:cNvCxnSpPr>
              <a:stCxn id="519" idx="0"/>
              <a:endCxn id="526" idx="1"/>
            </p:cNvCxnSpPr>
            <p:nvPr/>
          </p:nvCxnSpPr>
          <p:spPr>
            <a:xfrm>
              <a:off x="3724275" y="2608081"/>
              <a:ext cx="1445100" cy="190500"/>
            </a:xfrm>
            <a:prstGeom prst="straightConnector1">
              <a:avLst/>
            </a:prstGeom>
            <a:noFill/>
            <a:ln w="25400" cap="flat" cmpd="sng">
              <a:solidFill>
                <a:schemeClr val="accent2"/>
              </a:solidFill>
              <a:prstDash val="solid"/>
              <a:round/>
              <a:headEnd type="none" w="sm" len="sm"/>
              <a:tailEnd type="stealth" w="med" len="med"/>
            </a:ln>
          </p:spPr>
        </p:cxnSp>
      </p:grpSp>
      <p:cxnSp>
        <p:nvCxnSpPr>
          <p:cNvPr id="528" name="Google Shape;528;p25"/>
          <p:cNvCxnSpPr/>
          <p:nvPr/>
        </p:nvCxnSpPr>
        <p:spPr>
          <a:xfrm rot="10800000">
            <a:off x="3050221" y="3028950"/>
            <a:ext cx="0" cy="2151912"/>
          </a:xfrm>
          <a:prstGeom prst="straightConnector1">
            <a:avLst/>
          </a:prstGeom>
          <a:noFill/>
          <a:ln w="25400" cap="flat" cmpd="sng">
            <a:solidFill>
              <a:srgbClr val="538CD5"/>
            </a:solidFill>
            <a:prstDash val="solid"/>
            <a:round/>
            <a:headEnd type="none" w="sm" len="sm"/>
            <a:tailEnd type="stealth" w="med" len="med"/>
          </a:ln>
        </p:spPr>
      </p:cxnSp>
      <p:sp>
        <p:nvSpPr>
          <p:cNvPr id="529" name="Google Shape;529;p25"/>
          <p:cNvSpPr txBox="1"/>
          <p:nvPr/>
        </p:nvSpPr>
        <p:spPr>
          <a:xfrm>
            <a:off x="2784563" y="4639315"/>
            <a:ext cx="3385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x</a:t>
            </a:r>
            <a:endParaRPr/>
          </a:p>
        </p:txBody>
      </p:sp>
      <p:sp>
        <p:nvSpPr>
          <p:cNvPr id="530" name="Google Shape;530;p25"/>
          <p:cNvSpPr txBox="1"/>
          <p:nvPr/>
        </p:nvSpPr>
        <p:spPr>
          <a:xfrm>
            <a:off x="1163537" y="5390145"/>
            <a:ext cx="4175502" cy="7862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31" name="Google Shape;531;p25"/>
          <p:cNvSpPr txBox="1"/>
          <p:nvPr/>
        </p:nvSpPr>
        <p:spPr>
          <a:xfrm>
            <a:off x="5902036" y="5429322"/>
            <a:ext cx="598304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Impact"/>
                <a:ea typeface="Impact"/>
                <a:cs typeface="Impact"/>
                <a:sym typeface="Impact"/>
              </a:rPr>
              <a:t>🡪 use the median instead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26"/>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grpSp>
        <p:nvGrpSpPr>
          <p:cNvPr id="537" name="Google Shape;537;p26"/>
          <p:cNvGrpSpPr/>
          <p:nvPr/>
        </p:nvGrpSpPr>
        <p:grpSpPr>
          <a:xfrm>
            <a:off x="93405" y="540887"/>
            <a:ext cx="5615630" cy="1419530"/>
            <a:chOff x="0" y="0"/>
            <a:chExt cx="5615630" cy="1419530"/>
          </a:xfrm>
        </p:grpSpPr>
        <p:sp>
          <p:nvSpPr>
            <p:cNvPr id="538" name="Google Shape;538;p26"/>
            <p:cNvSpPr/>
            <p:nvPr/>
          </p:nvSpPr>
          <p:spPr>
            <a:xfrm>
              <a:off x="0" y="0"/>
              <a:ext cx="5615630" cy="1419530"/>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txBox="1"/>
            <p:nvPr/>
          </p:nvSpPr>
          <p:spPr>
            <a:xfrm>
              <a:off x="41577" y="41577"/>
              <a:ext cx="5532476" cy="1336376"/>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Friendship 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 friends have more friends than you do, on average [Feld, 1991]</a:t>
              </a:r>
              <a:endParaRPr sz="2400">
                <a:solidFill>
                  <a:srgbClr val="990000"/>
                </a:solidFill>
                <a:latin typeface="Rockwell"/>
                <a:ea typeface="Rockwell"/>
                <a:cs typeface="Rockwell"/>
                <a:sym typeface="Rockwell"/>
              </a:endParaRPr>
            </a:p>
          </p:txBody>
        </p:sp>
      </p:grpSp>
      <p:grpSp>
        <p:nvGrpSpPr>
          <p:cNvPr id="540" name="Google Shape;540;p26"/>
          <p:cNvGrpSpPr/>
          <p:nvPr/>
        </p:nvGrpSpPr>
        <p:grpSpPr>
          <a:xfrm>
            <a:off x="6164311" y="541745"/>
            <a:ext cx="5396886" cy="1760018"/>
            <a:chOff x="0" y="860"/>
            <a:chExt cx="5396886" cy="1760018"/>
          </a:xfrm>
        </p:grpSpPr>
        <p:sp>
          <p:nvSpPr>
            <p:cNvPr id="541" name="Google Shape;541;p26"/>
            <p:cNvSpPr/>
            <p:nvPr/>
          </p:nvSpPr>
          <p:spPr>
            <a:xfrm>
              <a:off x="0" y="860"/>
              <a:ext cx="5396886" cy="1760018"/>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txBox="1"/>
            <p:nvPr/>
          </p:nvSpPr>
          <p:spPr>
            <a:xfrm>
              <a:off x="51549" y="52409"/>
              <a:ext cx="5293788" cy="165692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Strong</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friendship</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Most of your friends have more friends than you do [Kooti et al., 2014]</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7"/>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Strong friendship paradox</a:t>
            </a:r>
            <a:endParaRPr/>
          </a:p>
        </p:txBody>
      </p:sp>
      <p:sp>
        <p:nvSpPr>
          <p:cNvPr id="549" name="Google Shape;549;p27"/>
          <p:cNvSpPr txBox="1">
            <a:spLocks noGrp="1"/>
          </p:cNvSpPr>
          <p:nvPr>
            <p:ph type="body" idx="1"/>
          </p:nvPr>
        </p:nvSpPr>
        <p:spPr>
          <a:xfrm>
            <a:off x="381001" y="1002366"/>
            <a:ext cx="6853280" cy="16338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400"/>
              <a:t>Most of your friends have more friends than you do </a:t>
            </a:r>
            <a:endParaRPr/>
          </a:p>
          <a:p>
            <a:pPr marL="0" lvl="0" indent="0" algn="l" rtl="0">
              <a:spcBef>
                <a:spcPts val="360"/>
              </a:spcBef>
              <a:spcAft>
                <a:spcPts val="0"/>
              </a:spcAft>
              <a:buClr>
                <a:schemeClr val="dk1"/>
              </a:buClr>
              <a:buSzPts val="1800"/>
              <a:buNone/>
            </a:pPr>
            <a:r>
              <a:rPr lang="en-US" sz="1800"/>
              <a:t>[Kooti, Hodas and Lerman, 2014].</a:t>
            </a:r>
            <a:endParaRPr/>
          </a:p>
        </p:txBody>
      </p:sp>
      <p:pic>
        <p:nvPicPr>
          <p:cNvPr id="550" name="Google Shape;550;p27" descr="karate_centrality"/>
          <p:cNvPicPr preferRelativeResize="0"/>
          <p:nvPr/>
        </p:nvPicPr>
        <p:blipFill rotWithShape="1">
          <a:blip r:embed="rId3">
            <a:alphaModFix/>
          </a:blip>
          <a:srcRect/>
          <a:stretch/>
        </p:blipFill>
        <p:spPr>
          <a:xfrm>
            <a:off x="7234281" y="1227917"/>
            <a:ext cx="4480408" cy="4039868"/>
          </a:xfrm>
          <a:prstGeom prst="rect">
            <a:avLst/>
          </a:prstGeom>
          <a:noFill/>
          <a:ln>
            <a:noFill/>
          </a:ln>
        </p:spPr>
      </p:pic>
      <p:sp>
        <p:nvSpPr>
          <p:cNvPr id="551" name="Google Shape;551;p27"/>
          <p:cNvSpPr/>
          <p:nvPr/>
        </p:nvSpPr>
        <p:spPr>
          <a:xfrm>
            <a:off x="8216342" y="3474334"/>
            <a:ext cx="399081" cy="397275"/>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552" name="Google Shape;552;p27"/>
          <p:cNvSpPr/>
          <p:nvPr/>
        </p:nvSpPr>
        <p:spPr>
          <a:xfrm>
            <a:off x="8930717" y="3362820"/>
            <a:ext cx="404456" cy="428591"/>
          </a:xfrm>
          <a:prstGeom prst="ellipse">
            <a:avLst/>
          </a:prstGeom>
          <a:solidFill>
            <a:schemeClr val="accent2"/>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a:t>
            </a:r>
            <a:endParaRPr/>
          </a:p>
        </p:txBody>
      </p:sp>
      <p:sp>
        <p:nvSpPr>
          <p:cNvPr id="553" name="Google Shape;553;p27"/>
          <p:cNvSpPr/>
          <p:nvPr/>
        </p:nvSpPr>
        <p:spPr>
          <a:xfrm>
            <a:off x="8671339" y="2372219"/>
            <a:ext cx="606684" cy="638141"/>
          </a:xfrm>
          <a:prstGeom prst="ellipse">
            <a:avLst/>
          </a:prstGeom>
          <a:solidFill>
            <a:schemeClr val="accent2"/>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16</a:t>
            </a:r>
            <a:endParaRPr/>
          </a:p>
        </p:txBody>
      </p:sp>
      <p:sp>
        <p:nvSpPr>
          <p:cNvPr id="554" name="Google Shape;554;p27"/>
          <p:cNvSpPr/>
          <p:nvPr/>
        </p:nvSpPr>
        <p:spPr>
          <a:xfrm>
            <a:off x="7987741" y="2505568"/>
            <a:ext cx="656256" cy="638142"/>
          </a:xfrm>
          <a:prstGeom prst="ellipse">
            <a:avLst/>
          </a:prstGeom>
          <a:solidFill>
            <a:schemeClr val="accent2"/>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12</a:t>
            </a:r>
            <a:endParaRPr/>
          </a:p>
        </p:txBody>
      </p:sp>
      <p:sp>
        <p:nvSpPr>
          <p:cNvPr id="555" name="Google Shape;555;p27"/>
          <p:cNvSpPr/>
          <p:nvPr/>
        </p:nvSpPr>
        <p:spPr>
          <a:xfrm>
            <a:off x="9484010" y="4029536"/>
            <a:ext cx="489338" cy="495300"/>
          </a:xfrm>
          <a:prstGeom prst="ellipse">
            <a:avLst/>
          </a:prstGeom>
          <a:solidFill>
            <a:schemeClr val="accent2"/>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8"/>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Strong friendship paradox</a:t>
            </a:r>
            <a:endParaRPr/>
          </a:p>
        </p:txBody>
      </p:sp>
      <p:sp>
        <p:nvSpPr>
          <p:cNvPr id="562" name="Google Shape;562;p28"/>
          <p:cNvSpPr txBox="1">
            <a:spLocks noGrp="1"/>
          </p:cNvSpPr>
          <p:nvPr>
            <p:ph type="body" idx="1"/>
          </p:nvPr>
        </p:nvSpPr>
        <p:spPr>
          <a:xfrm>
            <a:off x="381001" y="1002366"/>
            <a:ext cx="6853280" cy="16338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400"/>
              <a:t>Most of your friends have more friends than you do </a:t>
            </a:r>
            <a:endParaRPr/>
          </a:p>
          <a:p>
            <a:pPr marL="0" lvl="0" indent="0" algn="l" rtl="0">
              <a:spcBef>
                <a:spcPts val="360"/>
              </a:spcBef>
              <a:spcAft>
                <a:spcPts val="0"/>
              </a:spcAft>
              <a:buClr>
                <a:schemeClr val="dk1"/>
              </a:buClr>
              <a:buSzPts val="1800"/>
              <a:buNone/>
            </a:pPr>
            <a:r>
              <a:rPr lang="en-US" sz="1800"/>
              <a:t>[Kooti, Hodas and Lerman, 2014].</a:t>
            </a:r>
            <a:endParaRPr/>
          </a:p>
        </p:txBody>
      </p:sp>
      <p:pic>
        <p:nvPicPr>
          <p:cNvPr id="563" name="Google Shape;563;p28" descr="karate_centrality"/>
          <p:cNvPicPr preferRelativeResize="0"/>
          <p:nvPr/>
        </p:nvPicPr>
        <p:blipFill rotWithShape="1">
          <a:blip r:embed="rId3">
            <a:alphaModFix/>
          </a:blip>
          <a:srcRect/>
          <a:stretch/>
        </p:blipFill>
        <p:spPr>
          <a:xfrm>
            <a:off x="7299259" y="1269556"/>
            <a:ext cx="4480408" cy="4039868"/>
          </a:xfrm>
          <a:prstGeom prst="rect">
            <a:avLst/>
          </a:prstGeom>
          <a:noFill/>
          <a:ln>
            <a:noFill/>
          </a:ln>
        </p:spPr>
      </p:pic>
      <p:sp>
        <p:nvSpPr>
          <p:cNvPr id="564" name="Google Shape;564;p28"/>
          <p:cNvSpPr/>
          <p:nvPr/>
        </p:nvSpPr>
        <p:spPr>
          <a:xfrm>
            <a:off x="9480465" y="1348621"/>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565" name="Google Shape;565;p28"/>
          <p:cNvSpPr/>
          <p:nvPr/>
        </p:nvSpPr>
        <p:spPr>
          <a:xfrm>
            <a:off x="8810407" y="1313099"/>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566" name="Google Shape;566;p28"/>
          <p:cNvSpPr/>
          <p:nvPr/>
        </p:nvSpPr>
        <p:spPr>
          <a:xfrm>
            <a:off x="7646053" y="1476728"/>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67" name="Google Shape;567;p28"/>
          <p:cNvSpPr/>
          <p:nvPr/>
        </p:nvSpPr>
        <p:spPr>
          <a:xfrm>
            <a:off x="8208028" y="1348621"/>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68" name="Google Shape;568;p28"/>
          <p:cNvSpPr/>
          <p:nvPr/>
        </p:nvSpPr>
        <p:spPr>
          <a:xfrm>
            <a:off x="7582286" y="2082744"/>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69" name="Google Shape;569;p28"/>
          <p:cNvSpPr/>
          <p:nvPr/>
        </p:nvSpPr>
        <p:spPr>
          <a:xfrm>
            <a:off x="7394894" y="2520894"/>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70" name="Google Shape;570;p28"/>
          <p:cNvSpPr/>
          <p:nvPr/>
        </p:nvSpPr>
        <p:spPr>
          <a:xfrm>
            <a:off x="7703002" y="3768669"/>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71" name="Google Shape;571;p28"/>
          <p:cNvSpPr/>
          <p:nvPr/>
        </p:nvSpPr>
        <p:spPr>
          <a:xfrm>
            <a:off x="11014592" y="4759269"/>
            <a:ext cx="229002" cy="235831"/>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2</a:t>
            </a:r>
            <a:endParaRPr/>
          </a:p>
        </p:txBody>
      </p:sp>
      <p:sp>
        <p:nvSpPr>
          <p:cNvPr id="572" name="Google Shape;572;p28"/>
          <p:cNvSpPr/>
          <p:nvPr/>
        </p:nvSpPr>
        <p:spPr>
          <a:xfrm>
            <a:off x="10890365" y="3072710"/>
            <a:ext cx="229002" cy="235831"/>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1</a:t>
            </a:r>
            <a:endParaRPr/>
          </a:p>
        </p:txBody>
      </p:sp>
      <p:sp>
        <p:nvSpPr>
          <p:cNvPr id="573" name="Google Shape;573;p28"/>
          <p:cNvSpPr/>
          <p:nvPr/>
        </p:nvSpPr>
        <p:spPr>
          <a:xfrm>
            <a:off x="9319384" y="2848153"/>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74" name="Google Shape;574;p28"/>
          <p:cNvSpPr/>
          <p:nvPr/>
        </p:nvSpPr>
        <p:spPr>
          <a:xfrm>
            <a:off x="10213890" y="2076519"/>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575" name="Google Shape;575;p28"/>
          <p:cNvSpPr/>
          <p:nvPr/>
        </p:nvSpPr>
        <p:spPr>
          <a:xfrm>
            <a:off x="10344131" y="2891941"/>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576" name="Google Shape;576;p28"/>
          <p:cNvSpPr/>
          <p:nvPr/>
        </p:nvSpPr>
        <p:spPr>
          <a:xfrm>
            <a:off x="11253120" y="3260916"/>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577" name="Google Shape;577;p28"/>
          <p:cNvSpPr/>
          <p:nvPr/>
        </p:nvSpPr>
        <p:spPr>
          <a:xfrm>
            <a:off x="11084778" y="3703064"/>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578" name="Google Shape;578;p28"/>
          <p:cNvSpPr/>
          <p:nvPr/>
        </p:nvSpPr>
        <p:spPr>
          <a:xfrm>
            <a:off x="9657930" y="4730694"/>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79" name="Google Shape;579;p28"/>
          <p:cNvSpPr/>
          <p:nvPr/>
        </p:nvSpPr>
        <p:spPr>
          <a:xfrm>
            <a:off x="10150361" y="4802895"/>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80" name="Google Shape;580;p28"/>
          <p:cNvSpPr/>
          <p:nvPr/>
        </p:nvSpPr>
        <p:spPr>
          <a:xfrm>
            <a:off x="10496569" y="4540400"/>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81" name="Google Shape;581;p28"/>
          <p:cNvSpPr/>
          <p:nvPr/>
        </p:nvSpPr>
        <p:spPr>
          <a:xfrm>
            <a:off x="7861818" y="3226814"/>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82" name="Google Shape;582;p28"/>
          <p:cNvSpPr/>
          <p:nvPr/>
        </p:nvSpPr>
        <p:spPr>
          <a:xfrm>
            <a:off x="8281320" y="3515973"/>
            <a:ext cx="399081" cy="397275"/>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583" name="Google Shape;583;p28"/>
          <p:cNvSpPr/>
          <p:nvPr/>
        </p:nvSpPr>
        <p:spPr>
          <a:xfrm>
            <a:off x="9150439" y="1912889"/>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584" name="Google Shape;584;p28"/>
          <p:cNvSpPr/>
          <p:nvPr/>
        </p:nvSpPr>
        <p:spPr>
          <a:xfrm>
            <a:off x="7423469" y="2988580"/>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585" name="Google Shape;585;p28"/>
          <p:cNvSpPr/>
          <p:nvPr/>
        </p:nvSpPr>
        <p:spPr>
          <a:xfrm>
            <a:off x="8989371" y="3386444"/>
            <a:ext cx="412629" cy="442148"/>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5</a:t>
            </a:r>
            <a:endParaRPr/>
          </a:p>
        </p:txBody>
      </p:sp>
      <p:sp>
        <p:nvSpPr>
          <p:cNvPr id="586" name="Google Shape;586;p28"/>
          <p:cNvSpPr/>
          <p:nvPr/>
        </p:nvSpPr>
        <p:spPr>
          <a:xfrm>
            <a:off x="9084367" y="4896823"/>
            <a:ext cx="317633" cy="327259"/>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587" name="Google Shape;587;p28"/>
          <p:cNvSpPr/>
          <p:nvPr/>
        </p:nvSpPr>
        <p:spPr>
          <a:xfrm>
            <a:off x="8587018" y="4598521"/>
            <a:ext cx="317633" cy="368003"/>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588" name="Google Shape;588;p28"/>
          <p:cNvSpPr/>
          <p:nvPr/>
        </p:nvSpPr>
        <p:spPr>
          <a:xfrm>
            <a:off x="8445511" y="4126826"/>
            <a:ext cx="412629" cy="442148"/>
          </a:xfrm>
          <a:prstGeom prst="ellipse">
            <a:avLst/>
          </a:prstGeom>
          <a:solidFill>
            <a:srgbClr val="C00000"/>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9"/>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Friendship paradox is very common…</a:t>
            </a:r>
            <a:endParaRPr/>
          </a:p>
        </p:txBody>
      </p:sp>
      <p:graphicFrame>
        <p:nvGraphicFramePr>
          <p:cNvPr id="594" name="Google Shape;594;p29"/>
          <p:cNvGraphicFramePr/>
          <p:nvPr/>
        </p:nvGraphicFramePr>
        <p:xfrm>
          <a:off x="1790700" y="1960888"/>
          <a:ext cx="3000000" cy="3000000"/>
        </p:xfrm>
        <a:graphic>
          <a:graphicData uri="http://schemas.openxmlformats.org/drawingml/2006/table">
            <a:tbl>
              <a:tblPr firstRow="1" bandRow="1">
                <a:noFill/>
                <a:tableStyleId>{121BDAC4-CAE2-45F6-A5D0-01A9A5FC897B}</a:tableStyleId>
              </a:tblPr>
              <a:tblGrid>
                <a:gridCol w="2152650">
                  <a:extLst>
                    <a:ext uri="{9D8B030D-6E8A-4147-A177-3AD203B41FA5}">
                      <a16:colId xmlns:a16="http://schemas.microsoft.com/office/drawing/2014/main" val="20000"/>
                    </a:ext>
                  </a:extLst>
                </a:gridCol>
                <a:gridCol w="2152650">
                  <a:extLst>
                    <a:ext uri="{9D8B030D-6E8A-4147-A177-3AD203B41FA5}">
                      <a16:colId xmlns:a16="http://schemas.microsoft.com/office/drawing/2014/main" val="20001"/>
                    </a:ext>
                  </a:extLst>
                </a:gridCol>
                <a:gridCol w="2152650">
                  <a:extLst>
                    <a:ext uri="{9D8B030D-6E8A-4147-A177-3AD203B41FA5}">
                      <a16:colId xmlns:a16="http://schemas.microsoft.com/office/drawing/2014/main" val="20002"/>
                    </a:ext>
                  </a:extLst>
                </a:gridCol>
                <a:gridCol w="2152650">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r>
                        <a:rPr lang="en-US" sz="2000" u="none" strike="noStrike" cap="none">
                          <a:solidFill>
                            <a:schemeClr val="dk1"/>
                          </a:solidFill>
                        </a:rPr>
                        <a:t>Network</a:t>
                      </a:r>
                      <a:endParaRPr/>
                    </a:p>
                  </a:txBody>
                  <a:tcPr marL="91450" marR="91450" marT="45725" marB="45725"/>
                </a:tc>
                <a:tc>
                  <a:txBody>
                    <a:bodyPr/>
                    <a:lstStyle/>
                    <a:p>
                      <a:pPr marL="0" marR="0" lvl="0" indent="0" algn="l" rtl="0">
                        <a:spcBef>
                          <a:spcPts val="0"/>
                        </a:spcBef>
                        <a:spcAft>
                          <a:spcPts val="0"/>
                        </a:spcAft>
                        <a:buNone/>
                      </a:pPr>
                      <a:r>
                        <a:rPr lang="en-US" sz="2000">
                          <a:solidFill>
                            <a:schemeClr val="dk1"/>
                          </a:solidFill>
                        </a:rPr>
                        <a:t>Type</a:t>
                      </a:r>
                      <a:endParaRPr/>
                    </a:p>
                  </a:txBody>
                  <a:tcPr marL="91450" marR="91450" marT="45725" marB="45725"/>
                </a:tc>
                <a:tc>
                  <a:txBody>
                    <a:bodyPr/>
                    <a:lstStyle/>
                    <a:p>
                      <a:pPr marL="0" marR="0" lvl="0" indent="0" algn="l" rtl="0">
                        <a:spcBef>
                          <a:spcPts val="0"/>
                        </a:spcBef>
                        <a:spcAft>
                          <a:spcPts val="0"/>
                        </a:spcAft>
                        <a:buNone/>
                      </a:pPr>
                      <a:r>
                        <a:rPr lang="en-US" sz="2000">
                          <a:solidFill>
                            <a:schemeClr val="dk1"/>
                          </a:solidFill>
                        </a:rPr>
                        <a:t>Nodes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rPr>
                        <a:t>Probability of paradox</a:t>
                      </a:r>
                      <a:endParaRPr sz="2000">
                        <a:solidFill>
                          <a:schemeClr val="dk1"/>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000"/>
                        <a:t>LiveJournal</a:t>
                      </a:r>
                      <a:endParaRPr sz="2000"/>
                    </a:p>
                  </a:txBody>
                  <a:tcPr marL="91450" marR="91450" marT="45725" marB="45725"/>
                </a:tc>
                <a:tc>
                  <a:txBody>
                    <a:bodyPr/>
                    <a:lstStyle/>
                    <a:p>
                      <a:pPr marL="0" marR="0" lvl="0" indent="0" algn="l" rtl="0">
                        <a:spcBef>
                          <a:spcPts val="0"/>
                        </a:spcBef>
                        <a:spcAft>
                          <a:spcPts val="0"/>
                        </a:spcAft>
                        <a:buNone/>
                      </a:pPr>
                      <a:r>
                        <a:rPr lang="en-US" sz="2000"/>
                        <a:t>Social</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3,997,962</a:t>
                      </a:r>
                      <a:endParaRPr/>
                    </a:p>
                  </a:txBody>
                  <a:tcPr marL="91450" marR="91450" marT="45725" marB="45725"/>
                </a:tc>
                <a:tc>
                  <a:txBody>
                    <a:bodyPr/>
                    <a:lstStyle/>
                    <a:p>
                      <a:pPr marL="0" marR="0" lvl="0" indent="0" algn="ctr" rtl="0">
                        <a:spcBef>
                          <a:spcPts val="0"/>
                        </a:spcBef>
                        <a:spcAft>
                          <a:spcPts val="0"/>
                        </a:spcAft>
                        <a:buNone/>
                      </a:pPr>
                      <a:r>
                        <a:rPr lang="en-US" sz="2000" b="1"/>
                        <a:t>84%</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2000"/>
                        <a:t>Twitter</a:t>
                      </a:r>
                      <a:endParaRPr/>
                    </a:p>
                  </a:txBody>
                  <a:tcPr marL="91450" marR="91450" marT="45725" marB="45725"/>
                </a:tc>
                <a:tc>
                  <a:txBody>
                    <a:bodyPr/>
                    <a:lstStyle/>
                    <a:p>
                      <a:pPr marL="0" marR="0" lvl="0" indent="0" algn="l" rtl="0">
                        <a:spcBef>
                          <a:spcPts val="0"/>
                        </a:spcBef>
                        <a:spcAft>
                          <a:spcPts val="0"/>
                        </a:spcAft>
                        <a:buNone/>
                      </a:pPr>
                      <a:r>
                        <a:rPr lang="en-US" sz="2000"/>
                        <a:t>Social</a:t>
                      </a:r>
                      <a:endParaRPr/>
                    </a:p>
                  </a:txBody>
                  <a:tcPr marL="91450" marR="91450" marT="45725" marB="45725"/>
                </a:tc>
                <a:tc>
                  <a:txBody>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780,000</a:t>
                      </a:r>
                      <a:endParaRPr/>
                    </a:p>
                  </a:txBody>
                  <a:tcPr marL="91450" marR="91450" marT="45725" marB="45725"/>
                </a:tc>
                <a:tc>
                  <a:txBody>
                    <a:bodyPr/>
                    <a:lstStyle/>
                    <a:p>
                      <a:pPr marL="0" marR="0" lvl="0" indent="0" algn="ctr" rtl="0">
                        <a:spcBef>
                          <a:spcPts val="0"/>
                        </a:spcBef>
                        <a:spcAft>
                          <a:spcPts val="0"/>
                        </a:spcAft>
                        <a:buNone/>
                      </a:pPr>
                      <a:r>
                        <a:rPr lang="en-US" sz="2000" b="1"/>
                        <a:t>98%</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2000"/>
                        <a:t>Skitter</a:t>
                      </a:r>
                      <a:endParaRPr/>
                    </a:p>
                  </a:txBody>
                  <a:tcPr marL="91450" marR="91450" marT="45725" marB="45725"/>
                </a:tc>
                <a:tc>
                  <a:txBody>
                    <a:bodyPr/>
                    <a:lstStyle/>
                    <a:p>
                      <a:pPr marL="0" marR="0" lvl="0" indent="0" algn="l" rtl="0">
                        <a:spcBef>
                          <a:spcPts val="0"/>
                        </a:spcBef>
                        <a:spcAft>
                          <a:spcPts val="0"/>
                        </a:spcAft>
                        <a:buNone/>
                      </a:pPr>
                      <a:r>
                        <a:rPr lang="en-US" sz="2000"/>
                        <a:t>Internet</a:t>
                      </a:r>
                      <a:endParaRPr/>
                    </a:p>
                  </a:txBody>
                  <a:tcPr marL="91450" marR="91450" marT="45725" marB="45725"/>
                </a:tc>
                <a:tc>
                  <a:txBody>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1,696,415</a:t>
                      </a:r>
                      <a:endParaRPr/>
                    </a:p>
                  </a:txBody>
                  <a:tcPr marL="91450" marR="91450" marT="45725" marB="45725"/>
                </a:tc>
                <a:tc>
                  <a:txBody>
                    <a:bodyPr/>
                    <a:lstStyle/>
                    <a:p>
                      <a:pPr marL="0" marR="0" lvl="0" indent="0" algn="ctr" rtl="0">
                        <a:spcBef>
                          <a:spcPts val="0"/>
                        </a:spcBef>
                        <a:spcAft>
                          <a:spcPts val="0"/>
                        </a:spcAft>
                        <a:buNone/>
                      </a:pPr>
                      <a:r>
                        <a:rPr lang="en-US" sz="2000" b="1"/>
                        <a:t>89%</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2000"/>
                        <a:t>Google</a:t>
                      </a:r>
                      <a:endParaRPr/>
                    </a:p>
                  </a:txBody>
                  <a:tcPr marL="91450" marR="91450" marT="45725" marB="45725"/>
                </a:tc>
                <a:tc>
                  <a:txBody>
                    <a:bodyPr/>
                    <a:lstStyle/>
                    <a:p>
                      <a:pPr marL="0" marR="0" lvl="0" indent="0" algn="l" rtl="0">
                        <a:spcBef>
                          <a:spcPts val="0"/>
                        </a:spcBef>
                        <a:spcAft>
                          <a:spcPts val="0"/>
                        </a:spcAft>
                        <a:buNone/>
                      </a:pPr>
                      <a:r>
                        <a:rPr lang="en-US" sz="2000"/>
                        <a:t>Hyperlink</a:t>
                      </a:r>
                      <a:endParaRPr/>
                    </a:p>
                  </a:txBody>
                  <a:tcPr marL="91450" marR="91450" marT="45725" marB="45725"/>
                </a:tc>
                <a:tc>
                  <a:txBody>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875,713</a:t>
                      </a:r>
                      <a:endParaRPr/>
                    </a:p>
                  </a:txBody>
                  <a:tcPr marL="91450" marR="91450" marT="45725" marB="45725"/>
                </a:tc>
                <a:tc>
                  <a:txBody>
                    <a:bodyPr/>
                    <a:lstStyle/>
                    <a:p>
                      <a:pPr marL="0" marR="0" lvl="0" indent="0" algn="ctr" rtl="0">
                        <a:spcBef>
                          <a:spcPts val="0"/>
                        </a:spcBef>
                        <a:spcAft>
                          <a:spcPts val="0"/>
                        </a:spcAft>
                        <a:buNone/>
                      </a:pPr>
                      <a:r>
                        <a:rPr lang="en-US" sz="2000" b="1"/>
                        <a:t>77%</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2000"/>
                        <a:t>ProsperLoan</a:t>
                      </a:r>
                      <a:endParaRPr sz="2000"/>
                    </a:p>
                  </a:txBody>
                  <a:tcPr marL="91450" marR="91450" marT="45725" marB="45725"/>
                </a:tc>
                <a:tc>
                  <a:txBody>
                    <a:bodyPr/>
                    <a:lstStyle/>
                    <a:p>
                      <a:pPr marL="0" marR="0" lvl="0" indent="0" algn="l" rtl="0">
                        <a:spcBef>
                          <a:spcPts val="0"/>
                        </a:spcBef>
                        <a:spcAft>
                          <a:spcPts val="0"/>
                        </a:spcAft>
                        <a:buNone/>
                      </a:pPr>
                      <a:r>
                        <a:rPr lang="en-US" sz="2000"/>
                        <a:t>Social Finance</a:t>
                      </a:r>
                      <a:endParaRPr/>
                    </a:p>
                  </a:txBody>
                  <a:tcPr marL="91450" marR="91450" marT="45725" marB="45725"/>
                </a:tc>
                <a:tc>
                  <a:txBody>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89,269</a:t>
                      </a:r>
                      <a:endParaRPr/>
                    </a:p>
                  </a:txBody>
                  <a:tcPr marL="91450" marR="91450" marT="45725" marB="45725"/>
                </a:tc>
                <a:tc>
                  <a:txBody>
                    <a:bodyPr/>
                    <a:lstStyle/>
                    <a:p>
                      <a:pPr marL="0" marR="0" lvl="0" indent="0" algn="ctr" rtl="0">
                        <a:spcBef>
                          <a:spcPts val="0"/>
                        </a:spcBef>
                        <a:spcAft>
                          <a:spcPts val="0"/>
                        </a:spcAft>
                        <a:buNone/>
                      </a:pPr>
                      <a:r>
                        <a:rPr lang="en-US" sz="2000" b="1"/>
                        <a:t>88%</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2000"/>
                        <a:t>ArXiv</a:t>
                      </a:r>
                      <a:endParaRPr sz="2000"/>
                    </a:p>
                  </a:txBody>
                  <a:tcPr marL="91450" marR="91450" marT="45725" marB="45725"/>
                </a:tc>
                <a:tc>
                  <a:txBody>
                    <a:bodyPr/>
                    <a:lstStyle/>
                    <a:p>
                      <a:pPr marL="0" marR="0" lvl="0" indent="0" algn="l" rtl="0">
                        <a:spcBef>
                          <a:spcPts val="0"/>
                        </a:spcBef>
                        <a:spcAft>
                          <a:spcPts val="0"/>
                        </a:spcAft>
                        <a:buNone/>
                      </a:pPr>
                      <a:r>
                        <a:rPr lang="en-US" sz="2000"/>
                        <a:t>Citation</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34,546</a:t>
                      </a:r>
                      <a:endParaRPr/>
                    </a:p>
                  </a:txBody>
                  <a:tcPr marL="91450" marR="91450" marT="45725" marB="45725"/>
                </a:tc>
                <a:tc>
                  <a:txBody>
                    <a:bodyPr/>
                    <a:lstStyle/>
                    <a:p>
                      <a:pPr marL="0" marR="0" lvl="0" indent="0" algn="ctr" rtl="0">
                        <a:spcBef>
                          <a:spcPts val="0"/>
                        </a:spcBef>
                        <a:spcAft>
                          <a:spcPts val="0"/>
                        </a:spcAft>
                        <a:buNone/>
                      </a:pPr>
                      <a:r>
                        <a:rPr lang="en-US" sz="2000" b="1"/>
                        <a:t>79%</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2000"/>
                        <a:t>WordNet</a:t>
                      </a:r>
                      <a:endParaRPr/>
                    </a:p>
                  </a:txBody>
                  <a:tcPr marL="91450" marR="91450" marT="45725" marB="45725"/>
                </a:tc>
                <a:tc>
                  <a:txBody>
                    <a:bodyPr/>
                    <a:lstStyle/>
                    <a:p>
                      <a:pPr marL="0" marR="0" lvl="0" indent="0" algn="l" rtl="0">
                        <a:spcBef>
                          <a:spcPts val="0"/>
                        </a:spcBef>
                        <a:spcAft>
                          <a:spcPts val="0"/>
                        </a:spcAft>
                        <a:buNone/>
                      </a:pPr>
                      <a:r>
                        <a:rPr lang="en-US" sz="2000"/>
                        <a:t>Semantic</a:t>
                      </a:r>
                      <a:endParaRPr/>
                    </a:p>
                  </a:txBody>
                  <a:tcPr marL="91450" marR="91450" marT="45725" marB="45725"/>
                </a:tc>
                <a:tc>
                  <a:txBody>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146,005</a:t>
                      </a:r>
                      <a:endParaRPr/>
                    </a:p>
                  </a:txBody>
                  <a:tcPr marL="91450" marR="91450" marT="45725" marB="45725"/>
                </a:tc>
                <a:tc>
                  <a:txBody>
                    <a:bodyPr/>
                    <a:lstStyle/>
                    <a:p>
                      <a:pPr marL="0" marR="0" lvl="0" indent="0" algn="ctr" rtl="0">
                        <a:spcBef>
                          <a:spcPts val="0"/>
                        </a:spcBef>
                        <a:spcAft>
                          <a:spcPts val="0"/>
                        </a:spcAft>
                        <a:buNone/>
                      </a:pPr>
                      <a:r>
                        <a:rPr lang="en-US" sz="2000" b="1"/>
                        <a:t>75%</a:t>
                      </a:r>
                      <a:endParaRPr/>
                    </a:p>
                  </a:txBody>
                  <a:tcPr marL="91450" marR="91450" marT="45725" marB="45725"/>
                </a:tc>
                <a:extLst>
                  <a:ext uri="{0D108BD9-81ED-4DB2-BD59-A6C34878D82A}">
                    <a16:rowId xmlns:a16="http://schemas.microsoft.com/office/drawing/2014/main" val="10007"/>
                  </a:ext>
                </a:extLst>
              </a:tr>
            </a:tbl>
          </a:graphicData>
        </a:graphic>
      </p:graphicFrame>
      <p:sp>
        <p:nvSpPr>
          <p:cNvPr id="595" name="Google Shape;595;p29"/>
          <p:cNvSpPr txBox="1"/>
          <p:nvPr/>
        </p:nvSpPr>
        <p:spPr>
          <a:xfrm>
            <a:off x="5141341" y="5957181"/>
            <a:ext cx="333072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C00000"/>
                </a:solidFill>
                <a:latin typeface="Calibri"/>
                <a:ea typeface="Calibri"/>
                <a:cs typeface="Calibri"/>
                <a:sym typeface="Calibri"/>
              </a:rPr>
              <a:t>But wait, there is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Class size paradox</a:t>
            </a:r>
            <a:endParaRPr/>
          </a:p>
        </p:txBody>
      </p:sp>
      <p:sp>
        <p:nvSpPr>
          <p:cNvPr id="83" name="Google Shape;83;p3"/>
          <p:cNvSpPr txBox="1">
            <a:spLocks noGrp="1"/>
          </p:cNvSpPr>
          <p:nvPr>
            <p:ph type="body" idx="1"/>
          </p:nvPr>
        </p:nvSpPr>
        <p:spPr>
          <a:xfrm>
            <a:off x="609601" y="1146052"/>
            <a:ext cx="10015241" cy="93360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a:t>Average class size is …</a:t>
            </a:r>
            <a:endParaRPr/>
          </a:p>
        </p:txBody>
      </p:sp>
      <p:sp>
        <p:nvSpPr>
          <p:cNvPr id="84" name="Google Shape;84;p3"/>
          <p:cNvSpPr/>
          <p:nvPr/>
        </p:nvSpPr>
        <p:spPr>
          <a:xfrm>
            <a:off x="2888857" y="2395242"/>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0" i="0" u="none" strike="noStrike" cap="none">
                <a:solidFill>
                  <a:schemeClr val="dk1"/>
                </a:solidFill>
                <a:latin typeface="Calibri"/>
                <a:ea typeface="Calibri"/>
                <a:cs typeface="Calibri"/>
                <a:sym typeface="Calibri"/>
              </a:rPr>
              <a:t>5</a:t>
            </a:r>
            <a:endParaRPr sz="2000" b="0" i="0" u="none" strike="noStrike" cap="none">
              <a:solidFill>
                <a:schemeClr val="dk1"/>
              </a:solidFill>
              <a:latin typeface="Calibri"/>
              <a:ea typeface="Calibri"/>
              <a:cs typeface="Calibri"/>
              <a:sym typeface="Calibri"/>
            </a:endParaRPr>
          </a:p>
        </p:txBody>
      </p:sp>
      <p:sp>
        <p:nvSpPr>
          <p:cNvPr id="85" name="Google Shape;85;p3"/>
          <p:cNvSpPr/>
          <p:nvPr/>
        </p:nvSpPr>
        <p:spPr>
          <a:xfrm>
            <a:off x="5316467" y="2395242"/>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0" i="0" u="none" strike="noStrike" cap="none">
                <a:solidFill>
                  <a:schemeClr val="dk1"/>
                </a:solidFill>
                <a:latin typeface="Calibri"/>
                <a:ea typeface="Calibri"/>
                <a:cs typeface="Calibri"/>
                <a:sym typeface="Calibri"/>
              </a:rPr>
              <a:t>10</a:t>
            </a:r>
            <a:endParaRPr/>
          </a:p>
        </p:txBody>
      </p:sp>
      <p:sp>
        <p:nvSpPr>
          <p:cNvPr id="86" name="Google Shape;86;p3"/>
          <p:cNvSpPr/>
          <p:nvPr/>
        </p:nvSpPr>
        <p:spPr>
          <a:xfrm>
            <a:off x="2888857" y="3795165"/>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87" name="Google Shape;87;p3"/>
          <p:cNvSpPr/>
          <p:nvPr/>
        </p:nvSpPr>
        <p:spPr>
          <a:xfrm>
            <a:off x="5327256" y="3795164"/>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0" i="0" u="none" strike="noStrike" cap="none">
                <a:solidFill>
                  <a:schemeClr val="dk1"/>
                </a:solidFill>
                <a:latin typeface="Calibri"/>
                <a:ea typeface="Calibri"/>
                <a:cs typeface="Calibri"/>
                <a:sym typeface="Calibri"/>
              </a:rPr>
              <a:t>5</a:t>
            </a:r>
            <a:endParaRPr sz="2000" b="0" i="0" u="none" strike="noStrike" cap="none">
              <a:solidFill>
                <a:schemeClr val="dk1"/>
              </a:solidFill>
              <a:latin typeface="Calibri"/>
              <a:ea typeface="Calibri"/>
              <a:cs typeface="Calibri"/>
              <a:sym typeface="Calibri"/>
            </a:endParaRPr>
          </a:p>
        </p:txBody>
      </p:sp>
      <p:sp>
        <p:nvSpPr>
          <p:cNvPr id="88" name="Google Shape;88;p3"/>
          <p:cNvSpPr/>
          <p:nvPr/>
        </p:nvSpPr>
        <p:spPr>
          <a:xfrm>
            <a:off x="5400086" y="29171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89" name="Google Shape;89;p3"/>
          <p:cNvSpPr/>
          <p:nvPr/>
        </p:nvSpPr>
        <p:spPr>
          <a:xfrm>
            <a:off x="5552486" y="30695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0" name="Google Shape;90;p3"/>
          <p:cNvSpPr/>
          <p:nvPr/>
        </p:nvSpPr>
        <p:spPr>
          <a:xfrm>
            <a:off x="5704886" y="32219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1" name="Google Shape;91;p3"/>
          <p:cNvSpPr/>
          <p:nvPr/>
        </p:nvSpPr>
        <p:spPr>
          <a:xfrm>
            <a:off x="5857286" y="33743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2" name="Google Shape;92;p3"/>
          <p:cNvSpPr/>
          <p:nvPr/>
        </p:nvSpPr>
        <p:spPr>
          <a:xfrm>
            <a:off x="5851890" y="28672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3" name="Google Shape;93;p3"/>
          <p:cNvSpPr/>
          <p:nvPr/>
        </p:nvSpPr>
        <p:spPr>
          <a:xfrm>
            <a:off x="6004290" y="30196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4" name="Google Shape;94;p3"/>
          <p:cNvSpPr/>
          <p:nvPr/>
        </p:nvSpPr>
        <p:spPr>
          <a:xfrm>
            <a:off x="6156690" y="31720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5" name="Google Shape;95;p3"/>
          <p:cNvSpPr/>
          <p:nvPr/>
        </p:nvSpPr>
        <p:spPr>
          <a:xfrm>
            <a:off x="6309090" y="33244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6" name="Google Shape;96;p3"/>
          <p:cNvSpPr/>
          <p:nvPr/>
        </p:nvSpPr>
        <p:spPr>
          <a:xfrm>
            <a:off x="6009686" y="35267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7" name="Google Shape;97;p3"/>
          <p:cNvSpPr/>
          <p:nvPr/>
        </p:nvSpPr>
        <p:spPr>
          <a:xfrm>
            <a:off x="6461490" y="34768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8" name="Google Shape;98;p3"/>
          <p:cNvSpPr/>
          <p:nvPr/>
        </p:nvSpPr>
        <p:spPr>
          <a:xfrm>
            <a:off x="3355495" y="41721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99" name="Google Shape;99;p3"/>
          <p:cNvSpPr/>
          <p:nvPr/>
        </p:nvSpPr>
        <p:spPr>
          <a:xfrm>
            <a:off x="3507895" y="43245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0" name="Google Shape;100;p3"/>
          <p:cNvSpPr/>
          <p:nvPr/>
        </p:nvSpPr>
        <p:spPr>
          <a:xfrm>
            <a:off x="3660295" y="44769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1" name="Google Shape;101;p3"/>
          <p:cNvSpPr/>
          <p:nvPr/>
        </p:nvSpPr>
        <p:spPr>
          <a:xfrm>
            <a:off x="3812695" y="46293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2" name="Google Shape;102;p3"/>
          <p:cNvSpPr/>
          <p:nvPr/>
        </p:nvSpPr>
        <p:spPr>
          <a:xfrm>
            <a:off x="3965095" y="47817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3" name="Google Shape;103;p3"/>
          <p:cNvSpPr/>
          <p:nvPr/>
        </p:nvSpPr>
        <p:spPr>
          <a:xfrm>
            <a:off x="3532171" y="39927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4" name="Google Shape;104;p3"/>
          <p:cNvSpPr/>
          <p:nvPr/>
        </p:nvSpPr>
        <p:spPr>
          <a:xfrm>
            <a:off x="3684571" y="41451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5" name="Google Shape;105;p3"/>
          <p:cNvSpPr/>
          <p:nvPr/>
        </p:nvSpPr>
        <p:spPr>
          <a:xfrm>
            <a:off x="3836971" y="42975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6" name="Google Shape;106;p3"/>
          <p:cNvSpPr/>
          <p:nvPr/>
        </p:nvSpPr>
        <p:spPr>
          <a:xfrm>
            <a:off x="3989371" y="44499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7" name="Google Shape;107;p3"/>
          <p:cNvSpPr/>
          <p:nvPr/>
        </p:nvSpPr>
        <p:spPr>
          <a:xfrm>
            <a:off x="4141771" y="46023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8" name="Google Shape;108;p3"/>
          <p:cNvSpPr/>
          <p:nvPr/>
        </p:nvSpPr>
        <p:spPr>
          <a:xfrm>
            <a:off x="3888219" y="39037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09" name="Google Shape;109;p3"/>
          <p:cNvSpPr/>
          <p:nvPr/>
        </p:nvSpPr>
        <p:spPr>
          <a:xfrm>
            <a:off x="4040619" y="40561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0" name="Google Shape;110;p3"/>
          <p:cNvSpPr/>
          <p:nvPr/>
        </p:nvSpPr>
        <p:spPr>
          <a:xfrm>
            <a:off x="4193019" y="42085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1" name="Google Shape;111;p3"/>
          <p:cNvSpPr/>
          <p:nvPr/>
        </p:nvSpPr>
        <p:spPr>
          <a:xfrm>
            <a:off x="4345419" y="43609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2" name="Google Shape;112;p3"/>
          <p:cNvSpPr/>
          <p:nvPr/>
        </p:nvSpPr>
        <p:spPr>
          <a:xfrm>
            <a:off x="4497819" y="45133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3" name="Google Shape;113;p3"/>
          <p:cNvSpPr/>
          <p:nvPr/>
        </p:nvSpPr>
        <p:spPr>
          <a:xfrm>
            <a:off x="3103295" y="43245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4" name="Google Shape;114;p3"/>
          <p:cNvSpPr/>
          <p:nvPr/>
        </p:nvSpPr>
        <p:spPr>
          <a:xfrm>
            <a:off x="3255695" y="44769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5" name="Google Shape;115;p3"/>
          <p:cNvSpPr/>
          <p:nvPr/>
        </p:nvSpPr>
        <p:spPr>
          <a:xfrm>
            <a:off x="3408095" y="46293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6" name="Google Shape;116;p3"/>
          <p:cNvSpPr/>
          <p:nvPr/>
        </p:nvSpPr>
        <p:spPr>
          <a:xfrm>
            <a:off x="3560495" y="47817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7" name="Google Shape;117;p3"/>
          <p:cNvSpPr/>
          <p:nvPr/>
        </p:nvSpPr>
        <p:spPr>
          <a:xfrm>
            <a:off x="3712895" y="49341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8" name="Google Shape;118;p3"/>
          <p:cNvSpPr/>
          <p:nvPr/>
        </p:nvSpPr>
        <p:spPr>
          <a:xfrm>
            <a:off x="3254011" y="27310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19" name="Google Shape;119;p3"/>
          <p:cNvSpPr/>
          <p:nvPr/>
        </p:nvSpPr>
        <p:spPr>
          <a:xfrm>
            <a:off x="3406411" y="28834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20" name="Google Shape;120;p3"/>
          <p:cNvSpPr/>
          <p:nvPr/>
        </p:nvSpPr>
        <p:spPr>
          <a:xfrm>
            <a:off x="3558811" y="30358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21" name="Google Shape;121;p3"/>
          <p:cNvSpPr/>
          <p:nvPr/>
        </p:nvSpPr>
        <p:spPr>
          <a:xfrm>
            <a:off x="3711211" y="31882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22" name="Google Shape;122;p3"/>
          <p:cNvSpPr/>
          <p:nvPr/>
        </p:nvSpPr>
        <p:spPr>
          <a:xfrm>
            <a:off x="3863611" y="33406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23" name="Google Shape;123;p3"/>
          <p:cNvSpPr/>
          <p:nvPr/>
        </p:nvSpPr>
        <p:spPr>
          <a:xfrm>
            <a:off x="5637449" y="40723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24" name="Google Shape;124;p3"/>
          <p:cNvSpPr/>
          <p:nvPr/>
        </p:nvSpPr>
        <p:spPr>
          <a:xfrm>
            <a:off x="5789849" y="42247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25" name="Google Shape;125;p3"/>
          <p:cNvSpPr/>
          <p:nvPr/>
        </p:nvSpPr>
        <p:spPr>
          <a:xfrm>
            <a:off x="5942249" y="43771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26" name="Google Shape;126;p3"/>
          <p:cNvSpPr/>
          <p:nvPr/>
        </p:nvSpPr>
        <p:spPr>
          <a:xfrm>
            <a:off x="6094649" y="45295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27" name="Google Shape;127;p3"/>
          <p:cNvSpPr/>
          <p:nvPr/>
        </p:nvSpPr>
        <p:spPr>
          <a:xfrm>
            <a:off x="6247049" y="46819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128" name="Google Shape;128;p3"/>
          <p:cNvSpPr txBox="1"/>
          <p:nvPr/>
        </p:nvSpPr>
        <p:spPr>
          <a:xfrm>
            <a:off x="4460024" y="3841858"/>
            <a:ext cx="7040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u="none" strike="noStrike" cap="none">
                <a:solidFill>
                  <a:schemeClr val="dk1"/>
                </a:solidFill>
                <a:latin typeface="Calibri"/>
                <a:ea typeface="Calibri"/>
                <a:cs typeface="Calibri"/>
                <a:sym typeface="Calibri"/>
              </a:rPr>
              <a:t>20</a:t>
            </a:r>
            <a:endParaRPr/>
          </a:p>
        </p:txBody>
      </p:sp>
      <p:sp>
        <p:nvSpPr>
          <p:cNvPr id="129" name="Google Shape;129;p3"/>
          <p:cNvSpPr txBox="1"/>
          <p:nvPr/>
        </p:nvSpPr>
        <p:spPr>
          <a:xfrm>
            <a:off x="4261801" y="2368213"/>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1</a:t>
            </a:r>
            <a:endParaRPr/>
          </a:p>
        </p:txBody>
      </p:sp>
      <p:sp>
        <p:nvSpPr>
          <p:cNvPr id="130" name="Google Shape;130;p3"/>
          <p:cNvSpPr txBox="1"/>
          <p:nvPr/>
        </p:nvSpPr>
        <p:spPr>
          <a:xfrm>
            <a:off x="6599054" y="2415052"/>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2</a:t>
            </a:r>
            <a:endParaRPr/>
          </a:p>
        </p:txBody>
      </p:sp>
      <p:sp>
        <p:nvSpPr>
          <p:cNvPr id="131" name="Google Shape;131;p3"/>
          <p:cNvSpPr txBox="1"/>
          <p:nvPr/>
        </p:nvSpPr>
        <p:spPr>
          <a:xfrm>
            <a:off x="6704934" y="3823068"/>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4</a:t>
            </a:r>
            <a:endParaRPr/>
          </a:p>
        </p:txBody>
      </p:sp>
      <p:sp>
        <p:nvSpPr>
          <p:cNvPr id="132" name="Google Shape;132;p3"/>
          <p:cNvSpPr txBox="1"/>
          <p:nvPr/>
        </p:nvSpPr>
        <p:spPr>
          <a:xfrm>
            <a:off x="4217295" y="4681915"/>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grpSp>
        <p:nvGrpSpPr>
          <p:cNvPr id="600" name="Google Shape;600;p30"/>
          <p:cNvGrpSpPr/>
          <p:nvPr/>
        </p:nvGrpSpPr>
        <p:grpSpPr>
          <a:xfrm>
            <a:off x="152327" y="371553"/>
            <a:ext cx="5633254" cy="5772440"/>
            <a:chOff x="-8811" y="0"/>
            <a:chExt cx="5633254" cy="5772440"/>
          </a:xfrm>
        </p:grpSpPr>
        <p:sp>
          <p:nvSpPr>
            <p:cNvPr id="601" name="Google Shape;601;p30"/>
            <p:cNvSpPr/>
            <p:nvPr/>
          </p:nvSpPr>
          <p:spPr>
            <a:xfrm>
              <a:off x="-8811" y="0"/>
              <a:ext cx="5633254" cy="1442405"/>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txBox="1"/>
            <p:nvPr/>
          </p:nvSpPr>
          <p:spPr>
            <a:xfrm>
              <a:off x="33436" y="42247"/>
              <a:ext cx="5548760" cy="1357911"/>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Friendship 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 friends have more friends than you do, on average [Feld, 1991]</a:t>
              </a:r>
              <a:endParaRPr sz="2400">
                <a:solidFill>
                  <a:srgbClr val="990000"/>
                </a:solidFill>
                <a:latin typeface="Rockwell"/>
                <a:ea typeface="Rockwell"/>
                <a:cs typeface="Rockwell"/>
                <a:sym typeface="Rockwell"/>
              </a:endParaRPr>
            </a:p>
          </p:txBody>
        </p:sp>
        <p:sp>
          <p:nvSpPr>
            <p:cNvPr id="603" name="Google Shape;603;p30"/>
            <p:cNvSpPr/>
            <p:nvPr/>
          </p:nvSpPr>
          <p:spPr>
            <a:xfrm rot="5400000">
              <a:off x="2536307" y="1479875"/>
              <a:ext cx="543016" cy="649082"/>
            </a:xfrm>
            <a:prstGeom prst="rightArrow">
              <a:avLst>
                <a:gd name="adj1" fmla="val 60000"/>
                <a:gd name="adj2" fmla="val 50000"/>
              </a:avLst>
            </a:prstGeom>
            <a:solidFill>
              <a:srgbClr val="C9A8A8"/>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txBox="1"/>
            <p:nvPr/>
          </p:nvSpPr>
          <p:spPr>
            <a:xfrm>
              <a:off x="2613091" y="1532908"/>
              <a:ext cx="389450" cy="38011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800"/>
                <a:buFont typeface="Calibri"/>
                <a:buNone/>
              </a:pPr>
              <a:endParaRPr sz="2800">
                <a:solidFill>
                  <a:srgbClr val="990000"/>
                </a:solidFill>
                <a:latin typeface="Calibri"/>
                <a:ea typeface="Calibri"/>
                <a:cs typeface="Calibri"/>
                <a:sym typeface="Calibri"/>
              </a:endParaRPr>
            </a:p>
          </p:txBody>
        </p:sp>
        <p:sp>
          <p:nvSpPr>
            <p:cNvPr id="605" name="Google Shape;605;p30"/>
            <p:cNvSpPr/>
            <p:nvPr/>
          </p:nvSpPr>
          <p:spPr>
            <a:xfrm>
              <a:off x="0" y="2166427"/>
              <a:ext cx="5615630" cy="1442405"/>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txBox="1"/>
            <p:nvPr/>
          </p:nvSpPr>
          <p:spPr>
            <a:xfrm>
              <a:off x="42247" y="2208674"/>
              <a:ext cx="5531136" cy="1357911"/>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Generalized</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friendship</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Your</a:t>
              </a:r>
              <a:r>
                <a:rPr lang="en-US" sz="2400" b="0">
                  <a:solidFill>
                    <a:srgbClr val="990000"/>
                  </a:solidFill>
                  <a:latin typeface="Calibri"/>
                  <a:ea typeface="Calibri"/>
                  <a:cs typeface="Calibri"/>
                  <a:sym typeface="Calibri"/>
                </a:rPr>
                <a:t> </a:t>
              </a:r>
              <a:r>
                <a:rPr lang="en-US" sz="2400" b="0">
                  <a:solidFill>
                    <a:srgbClr val="990000"/>
                  </a:solidFill>
                  <a:latin typeface="Rockwell"/>
                  <a:ea typeface="Rockwell"/>
                  <a:cs typeface="Rockwell"/>
                  <a:sym typeface="Rockwell"/>
                </a:rPr>
                <a:t>friends are more X than you are, on average [Hodas et al., 2013, Eom &amp; Jo, 2014]</a:t>
              </a:r>
              <a:endParaRPr/>
            </a:p>
          </p:txBody>
        </p:sp>
        <p:sp>
          <p:nvSpPr>
            <p:cNvPr id="607" name="Google Shape;607;p30"/>
            <p:cNvSpPr/>
            <p:nvPr/>
          </p:nvSpPr>
          <p:spPr>
            <a:xfrm rot="5400000">
              <a:off x="2537364" y="3644893"/>
              <a:ext cx="540901" cy="649082"/>
            </a:xfrm>
            <a:prstGeom prst="rightArrow">
              <a:avLst>
                <a:gd name="adj1" fmla="val 60000"/>
                <a:gd name="adj2" fmla="val 50000"/>
              </a:avLst>
            </a:prstGeom>
            <a:solidFill>
              <a:srgbClr val="C9A8A8"/>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txBox="1"/>
            <p:nvPr/>
          </p:nvSpPr>
          <p:spPr>
            <a:xfrm>
              <a:off x="2613090" y="3698983"/>
              <a:ext cx="389450" cy="378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800"/>
                <a:buFont typeface="Calibri"/>
                <a:buNone/>
              </a:pPr>
              <a:endParaRPr sz="2800">
                <a:solidFill>
                  <a:srgbClr val="990000"/>
                </a:solidFill>
                <a:latin typeface="Calibri"/>
                <a:ea typeface="Calibri"/>
                <a:cs typeface="Calibri"/>
                <a:sym typeface="Calibri"/>
              </a:endParaRPr>
            </a:p>
          </p:txBody>
        </p:sp>
        <p:sp>
          <p:nvSpPr>
            <p:cNvPr id="609" name="Google Shape;609;p30"/>
            <p:cNvSpPr/>
            <p:nvPr/>
          </p:nvSpPr>
          <p:spPr>
            <a:xfrm>
              <a:off x="48863" y="4330035"/>
              <a:ext cx="5517904" cy="1442405"/>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txBox="1"/>
            <p:nvPr/>
          </p:nvSpPr>
          <p:spPr>
            <a:xfrm>
              <a:off x="91110" y="4372282"/>
              <a:ext cx="5433410" cy="1357911"/>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Perception</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bias</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Some traits appear more popular within social circles than they really are [Alipourfard et al, 2020]</a:t>
              </a:r>
              <a:endParaRPr/>
            </a:p>
          </p:txBody>
        </p:sp>
      </p:grpSp>
      <p:grpSp>
        <p:nvGrpSpPr>
          <p:cNvPr id="611" name="Google Shape;611;p30"/>
          <p:cNvGrpSpPr/>
          <p:nvPr/>
        </p:nvGrpSpPr>
        <p:grpSpPr>
          <a:xfrm>
            <a:off x="6223576" y="374372"/>
            <a:ext cx="5413822" cy="5769621"/>
            <a:chOff x="-8468" y="2819"/>
            <a:chExt cx="5413822" cy="5769621"/>
          </a:xfrm>
        </p:grpSpPr>
        <p:sp>
          <p:nvSpPr>
            <p:cNvPr id="612" name="Google Shape;612;p30"/>
            <p:cNvSpPr/>
            <p:nvPr/>
          </p:nvSpPr>
          <p:spPr>
            <a:xfrm>
              <a:off x="-8468" y="2819"/>
              <a:ext cx="5413822" cy="1442405"/>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txBox="1"/>
            <p:nvPr/>
          </p:nvSpPr>
          <p:spPr>
            <a:xfrm>
              <a:off x="33779" y="45066"/>
              <a:ext cx="5329328" cy="1357911"/>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Strong</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friendship</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paradox</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Most of your friends have more friends than you do [Kooti et al., 2014]</a:t>
              </a:r>
              <a:endParaRPr/>
            </a:p>
          </p:txBody>
        </p:sp>
        <p:sp>
          <p:nvSpPr>
            <p:cNvPr id="614" name="Google Shape;614;p30"/>
            <p:cNvSpPr/>
            <p:nvPr/>
          </p:nvSpPr>
          <p:spPr>
            <a:xfrm rot="5400000">
              <a:off x="2427992" y="1481285"/>
              <a:ext cx="540901" cy="649082"/>
            </a:xfrm>
            <a:prstGeom prst="rightArrow">
              <a:avLst>
                <a:gd name="adj1" fmla="val 60000"/>
                <a:gd name="adj2" fmla="val 50000"/>
              </a:avLst>
            </a:prstGeom>
            <a:solidFill>
              <a:srgbClr val="C9A8A8"/>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txBox="1"/>
            <p:nvPr/>
          </p:nvSpPr>
          <p:spPr>
            <a:xfrm>
              <a:off x="2503718" y="1535375"/>
              <a:ext cx="389450" cy="378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800"/>
                <a:buFont typeface="Calibri"/>
                <a:buNone/>
              </a:pPr>
              <a:endParaRPr sz="2800">
                <a:solidFill>
                  <a:srgbClr val="990000"/>
                </a:solidFill>
                <a:latin typeface="Calibri"/>
                <a:ea typeface="Calibri"/>
                <a:cs typeface="Calibri"/>
                <a:sym typeface="Calibri"/>
              </a:endParaRPr>
            </a:p>
          </p:txBody>
        </p:sp>
        <p:sp>
          <p:nvSpPr>
            <p:cNvPr id="616" name="Google Shape;616;p30"/>
            <p:cNvSpPr/>
            <p:nvPr/>
          </p:nvSpPr>
          <p:spPr>
            <a:xfrm>
              <a:off x="0" y="2166427"/>
              <a:ext cx="5396886" cy="1442405"/>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txBox="1"/>
            <p:nvPr/>
          </p:nvSpPr>
          <p:spPr>
            <a:xfrm>
              <a:off x="42247" y="2208674"/>
              <a:ext cx="5312392" cy="1357911"/>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Generalized</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strong</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friendship</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Most of your friends are more X than you are [Kooti et al, 2014]</a:t>
              </a:r>
              <a:endParaRPr/>
            </a:p>
          </p:txBody>
        </p:sp>
        <p:sp>
          <p:nvSpPr>
            <p:cNvPr id="618" name="Google Shape;618;p30"/>
            <p:cNvSpPr/>
            <p:nvPr/>
          </p:nvSpPr>
          <p:spPr>
            <a:xfrm rot="5400000">
              <a:off x="2427992" y="3644893"/>
              <a:ext cx="540901" cy="649082"/>
            </a:xfrm>
            <a:prstGeom prst="rightArrow">
              <a:avLst>
                <a:gd name="adj1" fmla="val 60000"/>
                <a:gd name="adj2" fmla="val 50000"/>
              </a:avLst>
            </a:prstGeom>
            <a:solidFill>
              <a:srgbClr val="C9A8A8"/>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txBox="1"/>
            <p:nvPr/>
          </p:nvSpPr>
          <p:spPr>
            <a:xfrm>
              <a:off x="2503718" y="3698983"/>
              <a:ext cx="389450" cy="378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800"/>
                <a:buFont typeface="Calibri"/>
                <a:buNone/>
              </a:pPr>
              <a:endParaRPr sz="2800">
                <a:solidFill>
                  <a:srgbClr val="990000"/>
                </a:solidFill>
                <a:latin typeface="Calibri"/>
                <a:ea typeface="Calibri"/>
                <a:cs typeface="Calibri"/>
                <a:sym typeface="Calibri"/>
              </a:endParaRPr>
            </a:p>
          </p:txBody>
        </p:sp>
        <p:sp>
          <p:nvSpPr>
            <p:cNvPr id="620" name="Google Shape;620;p30"/>
            <p:cNvSpPr/>
            <p:nvPr/>
          </p:nvSpPr>
          <p:spPr>
            <a:xfrm>
              <a:off x="-8468" y="4330035"/>
              <a:ext cx="5413822" cy="1442405"/>
            </a:xfrm>
            <a:prstGeom prst="roundRect">
              <a:avLst>
                <a:gd name="adj" fmla="val 10000"/>
              </a:avLst>
            </a:prstGeom>
            <a:solidFill>
              <a:srgbClr val="FFFFFF"/>
            </a:solidFill>
            <a:ln w="38100" cap="flat" cmpd="sng">
              <a:solidFill>
                <a:srgbClr val="8A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txBox="1"/>
            <p:nvPr/>
          </p:nvSpPr>
          <p:spPr>
            <a:xfrm>
              <a:off x="33779" y="4372282"/>
              <a:ext cx="5329328" cy="1357911"/>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990000"/>
                </a:buClr>
                <a:buSzPts val="2400"/>
                <a:buFont typeface="Rockwell"/>
                <a:buNone/>
              </a:pPr>
              <a:r>
                <a:rPr lang="en-US" sz="2400" b="1">
                  <a:solidFill>
                    <a:srgbClr val="990000"/>
                  </a:solidFill>
                  <a:latin typeface="Rockwell"/>
                  <a:ea typeface="Rockwell"/>
                  <a:cs typeface="Rockwell"/>
                  <a:sym typeface="Rockwell"/>
                </a:rPr>
                <a:t>Majority</a:t>
              </a:r>
              <a:r>
                <a:rPr lang="en-US" sz="2400" b="1">
                  <a:solidFill>
                    <a:srgbClr val="990000"/>
                  </a:solidFill>
                  <a:latin typeface="Calibri"/>
                  <a:ea typeface="Calibri"/>
                  <a:cs typeface="Calibri"/>
                  <a:sym typeface="Calibri"/>
                </a:rPr>
                <a:t> </a:t>
              </a:r>
              <a:r>
                <a:rPr lang="en-US" sz="2400" b="1">
                  <a:solidFill>
                    <a:srgbClr val="990000"/>
                  </a:solidFill>
                  <a:latin typeface="Rockwell"/>
                  <a:ea typeface="Rockwell"/>
                  <a:cs typeface="Rockwell"/>
                  <a:sym typeface="Rockwell"/>
                </a:rPr>
                <a:t>illusion</a:t>
              </a:r>
              <a:endParaRPr/>
            </a:p>
            <a:p>
              <a:pPr marL="0" marR="0" lvl="0" indent="0" algn="ctr" rtl="0">
                <a:lnSpc>
                  <a:spcPct val="90000"/>
                </a:lnSpc>
                <a:spcBef>
                  <a:spcPts val="840"/>
                </a:spcBef>
                <a:spcAft>
                  <a:spcPts val="0"/>
                </a:spcAft>
                <a:buClr>
                  <a:srgbClr val="990000"/>
                </a:buClr>
                <a:buSzPts val="2400"/>
                <a:buFont typeface="Rockwell"/>
                <a:buNone/>
              </a:pPr>
              <a:r>
                <a:rPr lang="en-US" sz="2400" b="0">
                  <a:solidFill>
                    <a:srgbClr val="990000"/>
                  </a:solidFill>
                  <a:latin typeface="Rockwell"/>
                  <a:ea typeface="Rockwell"/>
                  <a:cs typeface="Rockwell"/>
                  <a:sym typeface="Rockwell"/>
                </a:rPr>
                <a:t>Most of your friends have a trait, even when it is rare. [Lerman et al, 2016]</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26" name="Google Shape;626;p31"/>
          <p:cNvGrpSpPr/>
          <p:nvPr/>
        </p:nvGrpSpPr>
        <p:grpSpPr>
          <a:xfrm>
            <a:off x="3450309" y="148282"/>
            <a:ext cx="2879287" cy="2898911"/>
            <a:chOff x="606610" y="737917"/>
            <a:chExt cx="2391581" cy="2401999"/>
          </a:xfrm>
        </p:grpSpPr>
        <p:sp>
          <p:nvSpPr>
            <p:cNvPr id="627" name="Google Shape;627;p31"/>
            <p:cNvSpPr/>
            <p:nvPr/>
          </p:nvSpPr>
          <p:spPr>
            <a:xfrm>
              <a:off x="606611" y="737917"/>
              <a:ext cx="2129126" cy="833459"/>
            </a:xfrm>
            <a:custGeom>
              <a:avLst/>
              <a:gdLst/>
              <a:ahLst/>
              <a:cxnLst/>
              <a:rect l="l" t="t" r="r" b="b"/>
              <a:pathLst>
                <a:path w="2129126" h="671580" extrusionOk="0">
                  <a:moveTo>
                    <a:pt x="0" y="111932"/>
                  </a:moveTo>
                  <a:cubicBezTo>
                    <a:pt x="0" y="50114"/>
                    <a:pt x="50114" y="0"/>
                    <a:pt x="111932" y="0"/>
                  </a:cubicBezTo>
                  <a:lnTo>
                    <a:pt x="2017194" y="0"/>
                  </a:lnTo>
                  <a:cubicBezTo>
                    <a:pt x="2079012" y="0"/>
                    <a:pt x="2129126" y="50114"/>
                    <a:pt x="2129126" y="111932"/>
                  </a:cubicBezTo>
                  <a:lnTo>
                    <a:pt x="2129126" y="559648"/>
                  </a:lnTo>
                  <a:cubicBezTo>
                    <a:pt x="2129126" y="621466"/>
                    <a:pt x="2079012" y="671580"/>
                    <a:pt x="2017194" y="671580"/>
                  </a:cubicBezTo>
                  <a:lnTo>
                    <a:pt x="111932" y="671580"/>
                  </a:lnTo>
                  <a:cubicBezTo>
                    <a:pt x="50114" y="671580"/>
                    <a:pt x="0" y="621466"/>
                    <a:pt x="0" y="559648"/>
                  </a:cubicBezTo>
                  <a:lnTo>
                    <a:pt x="0" y="111932"/>
                  </a:lnTo>
                  <a:close/>
                </a:path>
              </a:pathLst>
            </a:custGeom>
            <a:solidFill>
              <a:srgbClr val="990000"/>
            </a:solidFill>
            <a:ln w="25400" cap="flat" cmpd="sng">
              <a:solidFill>
                <a:srgbClr val="999999"/>
              </a:solidFill>
              <a:prstDash val="solid"/>
              <a:round/>
              <a:headEnd type="none" w="sm" len="sm"/>
              <a:tailEnd type="none" w="sm" len="sm"/>
            </a:ln>
          </p:spPr>
          <p:txBody>
            <a:bodyPr spcFirstLastPara="1" wrap="square" lIns="139450" tIns="139450" rIns="139450" bIns="139450" anchor="ctr" anchorCtr="0">
              <a:noAutofit/>
            </a:bodyPr>
            <a:lstStyle/>
            <a:p>
              <a:pPr marL="0" marR="0" lvl="0" indent="0" algn="l" rtl="0">
                <a:lnSpc>
                  <a:spcPct val="90000"/>
                </a:lnSpc>
                <a:spcBef>
                  <a:spcPts val="0"/>
                </a:spcBef>
                <a:spcAft>
                  <a:spcPts val="0"/>
                </a:spcAft>
                <a:buClr>
                  <a:srgbClr val="FFFFFF"/>
                </a:buClr>
                <a:buSzPts val="2400"/>
                <a:buFont typeface="Rockwell"/>
                <a:buNone/>
              </a:pPr>
              <a:r>
                <a:rPr lang="en-US" sz="2400" b="1" i="0" u="none" strike="noStrike" cap="none">
                  <a:solidFill>
                    <a:srgbClr val="FFFFFF"/>
                  </a:solidFill>
                  <a:latin typeface="Rockwell"/>
                  <a:ea typeface="Rockwell"/>
                  <a:cs typeface="Rockwell"/>
                  <a:sym typeface="Rockwell"/>
                </a:rPr>
                <a:t>Strong Activity Paradox</a:t>
              </a:r>
              <a:endParaRPr/>
            </a:p>
          </p:txBody>
        </p:sp>
        <p:sp>
          <p:nvSpPr>
            <p:cNvPr id="628" name="Google Shape;628;p31"/>
            <p:cNvSpPr/>
            <p:nvPr/>
          </p:nvSpPr>
          <p:spPr>
            <a:xfrm>
              <a:off x="606610" y="1835816"/>
              <a:ext cx="2391581" cy="1304100"/>
            </a:xfrm>
            <a:custGeom>
              <a:avLst/>
              <a:gdLst/>
              <a:ahLst/>
              <a:cxnLst/>
              <a:rect l="l" t="t" r="r" b="b"/>
              <a:pathLst>
                <a:path w="2129126" h="1304100" extrusionOk="0">
                  <a:moveTo>
                    <a:pt x="0" y="0"/>
                  </a:moveTo>
                  <a:lnTo>
                    <a:pt x="2129126" y="0"/>
                  </a:lnTo>
                  <a:lnTo>
                    <a:pt x="2129126" y="1304100"/>
                  </a:lnTo>
                  <a:lnTo>
                    <a:pt x="0" y="1304100"/>
                  </a:lnTo>
                  <a:lnTo>
                    <a:pt x="0" y="0"/>
                  </a:lnTo>
                  <a:close/>
                </a:path>
              </a:pathLst>
            </a:custGeom>
            <a:noFill/>
            <a:ln>
              <a:noFill/>
            </a:ln>
          </p:spPr>
          <p:txBody>
            <a:bodyPr spcFirstLastPara="1" wrap="square" lIns="67600" tIns="35550" rIns="199125" bIns="35550" anchor="t" anchorCtr="0">
              <a:noAutofit/>
            </a:bodyPr>
            <a:lstStyle/>
            <a:p>
              <a:pPr marL="228600" marR="0" lvl="1" indent="-228600" algn="l" rtl="0">
                <a:lnSpc>
                  <a:spcPct val="9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Most of your friends tweet more than you do</a:t>
              </a:r>
              <a:endParaRPr sz="2400" b="1" i="0" u="none" strike="noStrike" cap="none">
                <a:solidFill>
                  <a:srgbClr val="C00000"/>
                </a:solidFill>
                <a:latin typeface="Calibri"/>
                <a:ea typeface="Calibri"/>
                <a:cs typeface="Calibri"/>
                <a:sym typeface="Calibri"/>
              </a:endParaRPr>
            </a:p>
          </p:txBody>
        </p:sp>
      </p:grpSp>
      <p:grpSp>
        <p:nvGrpSpPr>
          <p:cNvPr id="629" name="Google Shape;629;p31"/>
          <p:cNvGrpSpPr/>
          <p:nvPr/>
        </p:nvGrpSpPr>
        <p:grpSpPr>
          <a:xfrm>
            <a:off x="6235474" y="148283"/>
            <a:ext cx="2807196" cy="2898910"/>
            <a:chOff x="606611" y="737918"/>
            <a:chExt cx="2354639" cy="2401998"/>
          </a:xfrm>
        </p:grpSpPr>
        <p:sp>
          <p:nvSpPr>
            <p:cNvPr id="630" name="Google Shape;630;p31"/>
            <p:cNvSpPr/>
            <p:nvPr/>
          </p:nvSpPr>
          <p:spPr>
            <a:xfrm>
              <a:off x="606611" y="737918"/>
              <a:ext cx="2129126" cy="855135"/>
            </a:xfrm>
            <a:custGeom>
              <a:avLst/>
              <a:gdLst/>
              <a:ahLst/>
              <a:cxnLst/>
              <a:rect l="l" t="t" r="r" b="b"/>
              <a:pathLst>
                <a:path w="2129126" h="671580" extrusionOk="0">
                  <a:moveTo>
                    <a:pt x="0" y="111932"/>
                  </a:moveTo>
                  <a:cubicBezTo>
                    <a:pt x="0" y="50114"/>
                    <a:pt x="50114" y="0"/>
                    <a:pt x="111932" y="0"/>
                  </a:cubicBezTo>
                  <a:lnTo>
                    <a:pt x="2017194" y="0"/>
                  </a:lnTo>
                  <a:cubicBezTo>
                    <a:pt x="2079012" y="0"/>
                    <a:pt x="2129126" y="50114"/>
                    <a:pt x="2129126" y="111932"/>
                  </a:cubicBezTo>
                  <a:lnTo>
                    <a:pt x="2129126" y="559648"/>
                  </a:lnTo>
                  <a:cubicBezTo>
                    <a:pt x="2129126" y="621466"/>
                    <a:pt x="2079012" y="671580"/>
                    <a:pt x="2017194" y="671580"/>
                  </a:cubicBezTo>
                  <a:lnTo>
                    <a:pt x="111932" y="671580"/>
                  </a:lnTo>
                  <a:cubicBezTo>
                    <a:pt x="50114" y="671580"/>
                    <a:pt x="0" y="621466"/>
                    <a:pt x="0" y="559648"/>
                  </a:cubicBezTo>
                  <a:lnTo>
                    <a:pt x="0" y="111932"/>
                  </a:lnTo>
                  <a:close/>
                </a:path>
              </a:pathLst>
            </a:custGeom>
            <a:solidFill>
              <a:srgbClr val="990000"/>
            </a:solidFill>
            <a:ln w="25400" cap="flat" cmpd="sng">
              <a:solidFill>
                <a:srgbClr val="999999"/>
              </a:solidFill>
              <a:prstDash val="solid"/>
              <a:round/>
              <a:headEnd type="none" w="sm" len="sm"/>
              <a:tailEnd type="none" w="sm" len="sm"/>
            </a:ln>
          </p:spPr>
          <p:txBody>
            <a:bodyPr spcFirstLastPara="1" wrap="square" lIns="139450" tIns="139450" rIns="139450" bIns="139450" anchor="ctr" anchorCtr="0">
              <a:noAutofit/>
            </a:bodyPr>
            <a:lstStyle/>
            <a:p>
              <a:pPr marL="0" marR="0" lvl="0" indent="0" algn="l" rtl="0">
                <a:lnSpc>
                  <a:spcPct val="90000"/>
                </a:lnSpc>
                <a:spcBef>
                  <a:spcPts val="0"/>
                </a:spcBef>
                <a:spcAft>
                  <a:spcPts val="0"/>
                </a:spcAft>
                <a:buClr>
                  <a:srgbClr val="FFFFFF"/>
                </a:buClr>
                <a:buSzPts val="2400"/>
                <a:buFont typeface="Rockwell"/>
                <a:buNone/>
              </a:pPr>
              <a:r>
                <a:rPr lang="en-US" sz="2400" b="1" i="0" u="none" strike="noStrike" cap="none">
                  <a:solidFill>
                    <a:srgbClr val="FFFFFF"/>
                  </a:solidFill>
                  <a:latin typeface="Rockwell"/>
                  <a:ea typeface="Rockwell"/>
                  <a:cs typeface="Rockwell"/>
                  <a:sym typeface="Rockwell"/>
                </a:rPr>
                <a:t>Strong Diversity Paradox</a:t>
              </a:r>
              <a:endParaRPr/>
            </a:p>
          </p:txBody>
        </p:sp>
        <p:sp>
          <p:nvSpPr>
            <p:cNvPr id="631" name="Google Shape;631;p31"/>
            <p:cNvSpPr/>
            <p:nvPr/>
          </p:nvSpPr>
          <p:spPr>
            <a:xfrm>
              <a:off x="606611" y="1835816"/>
              <a:ext cx="2354639" cy="1304100"/>
            </a:xfrm>
            <a:custGeom>
              <a:avLst/>
              <a:gdLst/>
              <a:ahLst/>
              <a:cxnLst/>
              <a:rect l="l" t="t" r="r" b="b"/>
              <a:pathLst>
                <a:path w="2129126" h="1304100" extrusionOk="0">
                  <a:moveTo>
                    <a:pt x="0" y="0"/>
                  </a:moveTo>
                  <a:lnTo>
                    <a:pt x="2129126" y="0"/>
                  </a:lnTo>
                  <a:lnTo>
                    <a:pt x="2129126" y="1304100"/>
                  </a:lnTo>
                  <a:lnTo>
                    <a:pt x="0" y="1304100"/>
                  </a:lnTo>
                  <a:lnTo>
                    <a:pt x="0" y="0"/>
                  </a:lnTo>
                  <a:close/>
                </a:path>
              </a:pathLst>
            </a:custGeom>
            <a:noFill/>
            <a:ln>
              <a:noFill/>
            </a:ln>
          </p:spPr>
          <p:txBody>
            <a:bodyPr spcFirstLastPara="1" wrap="square" lIns="67600" tIns="35550" rIns="199125" bIns="35550" anchor="t" anchorCtr="0">
              <a:noAutofit/>
            </a:bodyPr>
            <a:lstStyle/>
            <a:p>
              <a:pPr marL="228600" marR="0" lvl="1" indent="-228600" algn="l" rtl="0">
                <a:lnSpc>
                  <a:spcPct val="9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Most of your friends see more diverse content than you do</a:t>
              </a:r>
              <a:endParaRPr sz="2400" b="1" i="0" u="none" strike="noStrike" cap="none">
                <a:solidFill>
                  <a:srgbClr val="C00000"/>
                </a:solidFill>
                <a:latin typeface="Calibri"/>
                <a:ea typeface="Calibri"/>
                <a:cs typeface="Calibri"/>
                <a:sym typeface="Calibri"/>
              </a:endParaRPr>
            </a:p>
          </p:txBody>
        </p:sp>
      </p:grpSp>
      <p:grpSp>
        <p:nvGrpSpPr>
          <p:cNvPr id="632" name="Google Shape;632;p31"/>
          <p:cNvGrpSpPr/>
          <p:nvPr/>
        </p:nvGrpSpPr>
        <p:grpSpPr>
          <a:xfrm>
            <a:off x="9128335" y="148281"/>
            <a:ext cx="2807196" cy="2899919"/>
            <a:chOff x="606611" y="737082"/>
            <a:chExt cx="2354640" cy="2402834"/>
          </a:xfrm>
        </p:grpSpPr>
        <p:sp>
          <p:nvSpPr>
            <p:cNvPr id="633" name="Google Shape;633;p31"/>
            <p:cNvSpPr/>
            <p:nvPr/>
          </p:nvSpPr>
          <p:spPr>
            <a:xfrm>
              <a:off x="606611" y="737082"/>
              <a:ext cx="2129126" cy="855137"/>
            </a:xfrm>
            <a:custGeom>
              <a:avLst/>
              <a:gdLst/>
              <a:ahLst/>
              <a:cxnLst/>
              <a:rect l="l" t="t" r="r" b="b"/>
              <a:pathLst>
                <a:path w="2129126" h="671580" extrusionOk="0">
                  <a:moveTo>
                    <a:pt x="0" y="111932"/>
                  </a:moveTo>
                  <a:cubicBezTo>
                    <a:pt x="0" y="50114"/>
                    <a:pt x="50114" y="0"/>
                    <a:pt x="111932" y="0"/>
                  </a:cubicBezTo>
                  <a:lnTo>
                    <a:pt x="2017194" y="0"/>
                  </a:lnTo>
                  <a:cubicBezTo>
                    <a:pt x="2079012" y="0"/>
                    <a:pt x="2129126" y="50114"/>
                    <a:pt x="2129126" y="111932"/>
                  </a:cubicBezTo>
                  <a:lnTo>
                    <a:pt x="2129126" y="559648"/>
                  </a:lnTo>
                  <a:cubicBezTo>
                    <a:pt x="2129126" y="621466"/>
                    <a:pt x="2079012" y="671580"/>
                    <a:pt x="2017194" y="671580"/>
                  </a:cubicBezTo>
                  <a:lnTo>
                    <a:pt x="111932" y="671580"/>
                  </a:lnTo>
                  <a:cubicBezTo>
                    <a:pt x="50114" y="671580"/>
                    <a:pt x="0" y="621466"/>
                    <a:pt x="0" y="559648"/>
                  </a:cubicBezTo>
                  <a:lnTo>
                    <a:pt x="0" y="111932"/>
                  </a:lnTo>
                  <a:close/>
                </a:path>
              </a:pathLst>
            </a:custGeom>
            <a:solidFill>
              <a:srgbClr val="990000"/>
            </a:solidFill>
            <a:ln w="25400" cap="flat" cmpd="sng">
              <a:solidFill>
                <a:srgbClr val="999999"/>
              </a:solidFill>
              <a:prstDash val="solid"/>
              <a:round/>
              <a:headEnd type="none" w="sm" len="sm"/>
              <a:tailEnd type="none" w="sm" len="sm"/>
            </a:ln>
          </p:spPr>
          <p:txBody>
            <a:bodyPr spcFirstLastPara="1" wrap="square" lIns="139450" tIns="139450" rIns="139450" bIns="139450" anchor="ctr" anchorCtr="0">
              <a:noAutofit/>
            </a:bodyPr>
            <a:lstStyle/>
            <a:p>
              <a:pPr marL="0" marR="0" lvl="0" indent="0" algn="l" rtl="0">
                <a:lnSpc>
                  <a:spcPct val="90000"/>
                </a:lnSpc>
                <a:spcBef>
                  <a:spcPts val="0"/>
                </a:spcBef>
                <a:spcAft>
                  <a:spcPts val="0"/>
                </a:spcAft>
                <a:buClr>
                  <a:srgbClr val="FFFFFF"/>
                </a:buClr>
                <a:buSzPts val="2400"/>
                <a:buFont typeface="Rockwell"/>
                <a:buNone/>
              </a:pPr>
              <a:r>
                <a:rPr lang="en-US" sz="2400" b="1" i="0" u="none" strike="noStrike" cap="none">
                  <a:solidFill>
                    <a:srgbClr val="FFFFFF"/>
                  </a:solidFill>
                  <a:latin typeface="Rockwell"/>
                  <a:ea typeface="Rockwell"/>
                  <a:cs typeface="Rockwell"/>
                  <a:sym typeface="Rockwell"/>
                </a:rPr>
                <a:t>Strong Virality Paradox</a:t>
              </a:r>
              <a:endParaRPr/>
            </a:p>
          </p:txBody>
        </p:sp>
        <p:sp>
          <p:nvSpPr>
            <p:cNvPr id="634" name="Google Shape;634;p31"/>
            <p:cNvSpPr/>
            <p:nvPr/>
          </p:nvSpPr>
          <p:spPr>
            <a:xfrm>
              <a:off x="606611" y="1835816"/>
              <a:ext cx="2354640" cy="1304100"/>
            </a:xfrm>
            <a:custGeom>
              <a:avLst/>
              <a:gdLst/>
              <a:ahLst/>
              <a:cxnLst/>
              <a:rect l="l" t="t" r="r" b="b"/>
              <a:pathLst>
                <a:path w="2129126" h="1304100" extrusionOk="0">
                  <a:moveTo>
                    <a:pt x="0" y="0"/>
                  </a:moveTo>
                  <a:lnTo>
                    <a:pt x="2129126" y="0"/>
                  </a:lnTo>
                  <a:lnTo>
                    <a:pt x="2129126" y="1304100"/>
                  </a:lnTo>
                  <a:lnTo>
                    <a:pt x="0" y="1304100"/>
                  </a:lnTo>
                  <a:lnTo>
                    <a:pt x="0" y="0"/>
                  </a:lnTo>
                  <a:close/>
                </a:path>
              </a:pathLst>
            </a:custGeom>
            <a:noFill/>
            <a:ln>
              <a:noFill/>
            </a:ln>
          </p:spPr>
          <p:txBody>
            <a:bodyPr spcFirstLastPara="1" wrap="square" lIns="67600" tIns="35550" rIns="199125" bIns="35550" anchor="t" anchorCtr="0">
              <a:noAutofit/>
            </a:bodyPr>
            <a:lstStyle/>
            <a:p>
              <a:pPr marL="228600" marR="0" lvl="1" indent="-228600" algn="l" rtl="0">
                <a:lnSpc>
                  <a:spcPct val="9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Most of your friends see more viral content than you do</a:t>
              </a:r>
              <a:endParaRPr sz="2400" b="1" i="0" u="none" strike="noStrike" cap="none">
                <a:solidFill>
                  <a:srgbClr val="C00000"/>
                </a:solidFill>
                <a:latin typeface="Calibri"/>
                <a:ea typeface="Calibri"/>
                <a:cs typeface="Calibri"/>
                <a:sym typeface="Calibri"/>
              </a:endParaRPr>
            </a:p>
          </p:txBody>
        </p:sp>
      </p:grpSp>
      <p:pic>
        <p:nvPicPr>
          <p:cNvPr id="635" name="Google Shape;635;p31" descr="virality_rec.pdf"/>
          <p:cNvPicPr preferRelativeResize="0"/>
          <p:nvPr/>
        </p:nvPicPr>
        <p:blipFill rotWithShape="1">
          <a:blip r:embed="rId3">
            <a:alphaModFix/>
          </a:blip>
          <a:srcRect/>
          <a:stretch/>
        </p:blipFill>
        <p:spPr>
          <a:xfrm>
            <a:off x="8664850" y="3220738"/>
            <a:ext cx="3221253" cy="2560320"/>
          </a:xfrm>
          <a:prstGeom prst="rect">
            <a:avLst/>
          </a:prstGeom>
          <a:noFill/>
          <a:ln>
            <a:noFill/>
          </a:ln>
        </p:spPr>
      </p:pic>
      <p:pic>
        <p:nvPicPr>
          <p:cNvPr id="636" name="Google Shape;636;p31" descr="diversity.pdf"/>
          <p:cNvPicPr preferRelativeResize="0"/>
          <p:nvPr/>
        </p:nvPicPr>
        <p:blipFill rotWithShape="1">
          <a:blip r:embed="rId4">
            <a:alphaModFix/>
          </a:blip>
          <a:srcRect/>
          <a:stretch/>
        </p:blipFill>
        <p:spPr>
          <a:xfrm>
            <a:off x="5881686" y="3212509"/>
            <a:ext cx="3373440" cy="2560320"/>
          </a:xfrm>
          <a:prstGeom prst="rect">
            <a:avLst/>
          </a:prstGeom>
          <a:noFill/>
          <a:ln>
            <a:noFill/>
          </a:ln>
        </p:spPr>
      </p:pic>
      <p:pic>
        <p:nvPicPr>
          <p:cNvPr id="637" name="Google Shape;637;p31" descr="activity.pdf"/>
          <p:cNvPicPr preferRelativeResize="0"/>
          <p:nvPr/>
        </p:nvPicPr>
        <p:blipFill rotWithShape="1">
          <a:blip r:embed="rId5">
            <a:alphaModFix/>
          </a:blip>
          <a:srcRect/>
          <a:stretch/>
        </p:blipFill>
        <p:spPr>
          <a:xfrm>
            <a:off x="3107033" y="3217257"/>
            <a:ext cx="3373440" cy="2560320"/>
          </a:xfrm>
          <a:prstGeom prst="rect">
            <a:avLst/>
          </a:prstGeom>
          <a:noFill/>
          <a:ln>
            <a:noFill/>
          </a:ln>
        </p:spPr>
      </p:pic>
      <p:sp>
        <p:nvSpPr>
          <p:cNvPr id="638" name="Google Shape;638;p31"/>
          <p:cNvSpPr txBox="1"/>
          <p:nvPr/>
        </p:nvSpPr>
        <p:spPr>
          <a:xfrm>
            <a:off x="389956" y="6037716"/>
            <a:ext cx="11238798" cy="476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7F7F7F"/>
                </a:solidFill>
                <a:latin typeface="Calibri"/>
                <a:ea typeface="Calibri"/>
                <a:cs typeface="Calibri"/>
                <a:sym typeface="Calibri"/>
              </a:rPr>
              <a:t>[Kooti, et al (2014) “Network Weirdness: Exploring the origins of network paradoxes” in </a:t>
            </a:r>
            <a:r>
              <a:rPr lang="en-US" sz="2000" i="1">
                <a:solidFill>
                  <a:srgbClr val="7F7F7F"/>
                </a:solidFill>
                <a:latin typeface="Calibri"/>
                <a:ea typeface="Calibri"/>
                <a:cs typeface="Calibri"/>
                <a:sym typeface="Calibri"/>
              </a:rPr>
              <a:t>ICWSM</a:t>
            </a:r>
            <a:r>
              <a:rPr lang="en-US" sz="2000">
                <a:solidFill>
                  <a:srgbClr val="7F7F7F"/>
                </a:solidFill>
                <a:latin typeface="Calibri"/>
                <a:ea typeface="Calibri"/>
                <a:cs typeface="Calibri"/>
                <a:sym typeface="Calibri"/>
              </a:rPr>
              <a:t>]</a:t>
            </a:r>
            <a:endParaRPr sz="2000" b="0">
              <a:solidFill>
                <a:srgbClr val="7F7F7F"/>
              </a:solidFill>
              <a:latin typeface="Calibri"/>
              <a:ea typeface="Calibri"/>
              <a:cs typeface="Calibri"/>
              <a:sym typeface="Calibri"/>
            </a:endParaRPr>
          </a:p>
        </p:txBody>
      </p:sp>
      <p:sp>
        <p:nvSpPr>
          <p:cNvPr id="639" name="Google Shape;639;p31"/>
          <p:cNvSpPr txBox="1"/>
          <p:nvPr/>
        </p:nvSpPr>
        <p:spPr>
          <a:xfrm>
            <a:off x="4357719" y="5179110"/>
            <a:ext cx="581888"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weak</a:t>
            </a:r>
            <a:endParaRPr/>
          </a:p>
        </p:txBody>
      </p:sp>
      <p:sp>
        <p:nvSpPr>
          <p:cNvPr id="640" name="Google Shape;640;p31"/>
          <p:cNvSpPr txBox="1"/>
          <p:nvPr/>
        </p:nvSpPr>
        <p:spPr>
          <a:xfrm>
            <a:off x="5138192" y="5165258"/>
            <a:ext cx="94374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strong</a:t>
            </a:r>
            <a:endParaRPr/>
          </a:p>
        </p:txBody>
      </p:sp>
      <p:sp>
        <p:nvSpPr>
          <p:cNvPr id="641" name="Google Shape;641;p31"/>
          <p:cNvSpPr txBox="1"/>
          <p:nvPr/>
        </p:nvSpPr>
        <p:spPr>
          <a:xfrm>
            <a:off x="10117698" y="3447463"/>
            <a:ext cx="649155"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a:solidFill>
                  <a:schemeClr val="dk1"/>
                </a:solidFill>
                <a:latin typeface="Calibri"/>
                <a:ea typeface="Calibri"/>
                <a:cs typeface="Calibri"/>
                <a:sym typeface="Calibri"/>
              </a:rPr>
              <a:t>weak</a:t>
            </a:r>
            <a:endParaRPr/>
          </a:p>
        </p:txBody>
      </p:sp>
      <p:sp>
        <p:nvSpPr>
          <p:cNvPr id="642" name="Google Shape;642;p31"/>
          <p:cNvSpPr txBox="1"/>
          <p:nvPr/>
        </p:nvSpPr>
        <p:spPr>
          <a:xfrm>
            <a:off x="10895178" y="3433611"/>
            <a:ext cx="1052838"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a:solidFill>
                  <a:schemeClr val="dk1"/>
                </a:solidFill>
                <a:latin typeface="Calibri"/>
                <a:ea typeface="Calibri"/>
                <a:cs typeface="Calibri"/>
                <a:sym typeface="Calibri"/>
              </a:rPr>
              <a:t>strong</a:t>
            </a:r>
            <a:endParaRPr/>
          </a:p>
        </p:txBody>
      </p:sp>
      <p:grpSp>
        <p:nvGrpSpPr>
          <p:cNvPr id="643" name="Google Shape;643;p31"/>
          <p:cNvGrpSpPr/>
          <p:nvPr/>
        </p:nvGrpSpPr>
        <p:grpSpPr>
          <a:xfrm>
            <a:off x="271849" y="148281"/>
            <a:ext cx="2890302" cy="2944219"/>
            <a:chOff x="598467" y="1159066"/>
            <a:chExt cx="2137271" cy="1980850"/>
          </a:xfrm>
        </p:grpSpPr>
        <p:sp>
          <p:nvSpPr>
            <p:cNvPr id="644" name="Google Shape;644;p31"/>
            <p:cNvSpPr/>
            <p:nvPr/>
          </p:nvSpPr>
          <p:spPr>
            <a:xfrm>
              <a:off x="598467" y="1159066"/>
              <a:ext cx="2137271" cy="694350"/>
            </a:xfrm>
            <a:custGeom>
              <a:avLst/>
              <a:gdLst/>
              <a:ahLst/>
              <a:cxnLst/>
              <a:rect l="l" t="t" r="r" b="b"/>
              <a:pathLst>
                <a:path w="2129126" h="671580" extrusionOk="0">
                  <a:moveTo>
                    <a:pt x="0" y="111932"/>
                  </a:moveTo>
                  <a:cubicBezTo>
                    <a:pt x="0" y="50114"/>
                    <a:pt x="50114" y="0"/>
                    <a:pt x="111932" y="0"/>
                  </a:cubicBezTo>
                  <a:lnTo>
                    <a:pt x="2017194" y="0"/>
                  </a:lnTo>
                  <a:cubicBezTo>
                    <a:pt x="2079012" y="0"/>
                    <a:pt x="2129126" y="50114"/>
                    <a:pt x="2129126" y="111932"/>
                  </a:cubicBezTo>
                  <a:lnTo>
                    <a:pt x="2129126" y="559648"/>
                  </a:lnTo>
                  <a:cubicBezTo>
                    <a:pt x="2129126" y="621466"/>
                    <a:pt x="2079012" y="671580"/>
                    <a:pt x="2017194" y="671580"/>
                  </a:cubicBezTo>
                  <a:lnTo>
                    <a:pt x="111932" y="671580"/>
                  </a:lnTo>
                  <a:cubicBezTo>
                    <a:pt x="50114" y="671580"/>
                    <a:pt x="0" y="621466"/>
                    <a:pt x="0" y="559648"/>
                  </a:cubicBezTo>
                  <a:lnTo>
                    <a:pt x="0" y="111932"/>
                  </a:lnTo>
                  <a:close/>
                </a:path>
              </a:pathLst>
            </a:custGeom>
            <a:solidFill>
              <a:srgbClr val="990000"/>
            </a:solidFill>
            <a:ln w="25400" cap="flat" cmpd="sng">
              <a:solidFill>
                <a:srgbClr val="999999"/>
              </a:solidFill>
              <a:prstDash val="solid"/>
              <a:round/>
              <a:headEnd type="none" w="sm" len="sm"/>
              <a:tailEnd type="none" w="sm" len="sm"/>
            </a:ln>
          </p:spPr>
          <p:txBody>
            <a:bodyPr spcFirstLastPara="1" wrap="square" lIns="139450" tIns="139450" rIns="139450" bIns="139450" anchor="ctr" anchorCtr="0">
              <a:noAutofit/>
            </a:bodyPr>
            <a:lstStyle/>
            <a:p>
              <a:pPr marL="0" marR="0" lvl="0" indent="0" algn="l" rtl="0">
                <a:lnSpc>
                  <a:spcPct val="90000"/>
                </a:lnSpc>
                <a:spcBef>
                  <a:spcPts val="0"/>
                </a:spcBef>
                <a:spcAft>
                  <a:spcPts val="0"/>
                </a:spcAft>
                <a:buClr>
                  <a:srgbClr val="FFFFFF"/>
                </a:buClr>
                <a:buSzPts val="2400"/>
                <a:buFont typeface="Rockwell"/>
                <a:buNone/>
              </a:pPr>
              <a:r>
                <a:rPr lang="en-US" sz="2400" b="1" i="0" u="none" strike="noStrike" cap="none">
                  <a:solidFill>
                    <a:srgbClr val="FFFFFF"/>
                  </a:solidFill>
                  <a:latin typeface="Rockwell"/>
                  <a:ea typeface="Rockwell"/>
                  <a:cs typeface="Rockwell"/>
                  <a:sym typeface="Rockwell"/>
                </a:rPr>
                <a:t>Strong Friendship Paradox</a:t>
              </a:r>
              <a:endParaRPr/>
            </a:p>
          </p:txBody>
        </p:sp>
        <p:sp>
          <p:nvSpPr>
            <p:cNvPr id="645" name="Google Shape;645;p31"/>
            <p:cNvSpPr/>
            <p:nvPr/>
          </p:nvSpPr>
          <p:spPr>
            <a:xfrm>
              <a:off x="606611" y="1835816"/>
              <a:ext cx="2129126" cy="1304100"/>
            </a:xfrm>
            <a:custGeom>
              <a:avLst/>
              <a:gdLst/>
              <a:ahLst/>
              <a:cxnLst/>
              <a:rect l="l" t="t" r="r" b="b"/>
              <a:pathLst>
                <a:path w="2129126" h="1304100" extrusionOk="0">
                  <a:moveTo>
                    <a:pt x="0" y="0"/>
                  </a:moveTo>
                  <a:lnTo>
                    <a:pt x="2129126" y="0"/>
                  </a:lnTo>
                  <a:lnTo>
                    <a:pt x="2129126" y="1304100"/>
                  </a:lnTo>
                  <a:lnTo>
                    <a:pt x="0" y="1304100"/>
                  </a:lnTo>
                  <a:lnTo>
                    <a:pt x="0" y="0"/>
                  </a:lnTo>
                  <a:close/>
                </a:path>
              </a:pathLst>
            </a:custGeom>
            <a:noFill/>
            <a:ln>
              <a:noFill/>
            </a:ln>
          </p:spPr>
          <p:txBody>
            <a:bodyPr spcFirstLastPara="1" wrap="square" lIns="67600" tIns="35550" rIns="199125" bIns="35550" anchor="t" anchorCtr="0">
              <a:noAutofit/>
            </a:bodyPr>
            <a:lstStyle/>
            <a:p>
              <a:pPr marL="228600" marR="0" lvl="1" indent="-228600" algn="l" rtl="0">
                <a:lnSpc>
                  <a:spcPct val="90000"/>
                </a:lnSpc>
                <a:spcBef>
                  <a:spcPts val="0"/>
                </a:spcBef>
                <a:spcAft>
                  <a:spcPts val="0"/>
                </a:spcAft>
                <a:buClr>
                  <a:schemeClr val="dk1"/>
                </a:buClr>
                <a:buSzPts val="1800"/>
                <a:buFont typeface="Calibri"/>
                <a:buNone/>
              </a:pPr>
              <a:endParaRPr sz="1800" b="0" i="0" u="none" strike="noStrike" cap="none">
                <a:solidFill>
                  <a:srgbClr val="C00000"/>
                </a:solidFill>
                <a:latin typeface="Calibri"/>
                <a:ea typeface="Calibri"/>
                <a:cs typeface="Calibri"/>
                <a:sym typeface="Calibri"/>
              </a:endParaRPr>
            </a:p>
            <a:p>
              <a:pPr marL="228600" marR="0" lvl="1" indent="-228600" algn="l" rtl="0">
                <a:lnSpc>
                  <a:spcPct val="90000"/>
                </a:lnSpc>
                <a:spcBef>
                  <a:spcPts val="36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Most of your friends (&amp; followers) are more popular than you are</a:t>
              </a:r>
              <a:endParaRPr sz="2400" b="1" i="0" u="none" strike="noStrike" cap="none">
                <a:solidFill>
                  <a:srgbClr val="C00000"/>
                </a:solidFill>
                <a:latin typeface="Calibri"/>
                <a:ea typeface="Calibri"/>
                <a:cs typeface="Calibri"/>
                <a:sym typeface="Calibri"/>
              </a:endParaRPr>
            </a:p>
          </p:txBody>
        </p:sp>
      </p:grpSp>
      <p:pic>
        <p:nvPicPr>
          <p:cNvPr id="646" name="Google Shape;646;p31"/>
          <p:cNvPicPr preferRelativeResize="0"/>
          <p:nvPr/>
        </p:nvPicPr>
        <p:blipFill rotWithShape="1">
          <a:blip r:embed="rId6">
            <a:alphaModFix/>
          </a:blip>
          <a:srcRect/>
          <a:stretch/>
        </p:blipFill>
        <p:spPr>
          <a:xfrm>
            <a:off x="234288" y="3287097"/>
            <a:ext cx="3132780" cy="24688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32" descr="https://associationsnow.com/wp-content/uploads/2018/04/GettyImages-547533236-800x480.jpg"/>
          <p:cNvPicPr preferRelativeResize="0"/>
          <p:nvPr/>
        </p:nvPicPr>
        <p:blipFill rotWithShape="1">
          <a:blip r:embed="rId3">
            <a:alphaModFix/>
          </a:blip>
          <a:srcRect l="2067" t="9090" r="28985"/>
          <a:stretch/>
        </p:blipFill>
        <p:spPr>
          <a:xfrm>
            <a:off x="3523488" y="10"/>
            <a:ext cx="8668512" cy="6857990"/>
          </a:xfrm>
          <a:prstGeom prst="rect">
            <a:avLst/>
          </a:prstGeom>
          <a:noFill/>
          <a:ln>
            <a:noFill/>
          </a:ln>
        </p:spPr>
      </p:pic>
      <p:sp>
        <p:nvSpPr>
          <p:cNvPr id="652" name="Google Shape;652;p32"/>
          <p:cNvSpPr txBox="1">
            <a:spLocks noGrp="1"/>
          </p:cNvSpPr>
          <p:nvPr>
            <p:ph type="title"/>
          </p:nvPr>
        </p:nvSpPr>
        <p:spPr>
          <a:xfrm>
            <a:off x="477981" y="1122363"/>
            <a:ext cx="4023360" cy="3204134"/>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sz="4400"/>
              <a:t>QUANTIFYING FRIENDSHIP PARADOX: THE ROLE OF NETWORK STRUCTURE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33" descr="C:\Users\lerman\Documents\MATLAB\karate_p(k).png"/>
          <p:cNvPicPr preferRelativeResize="0"/>
          <p:nvPr/>
        </p:nvPicPr>
        <p:blipFill rotWithShape="1">
          <a:blip r:embed="rId3">
            <a:alphaModFix/>
          </a:blip>
          <a:srcRect/>
          <a:stretch/>
        </p:blipFill>
        <p:spPr>
          <a:xfrm>
            <a:off x="6372447" y="3658827"/>
            <a:ext cx="3786692" cy="2926080"/>
          </a:xfrm>
          <a:prstGeom prst="rect">
            <a:avLst/>
          </a:prstGeom>
          <a:noFill/>
          <a:ln>
            <a:noFill/>
          </a:ln>
        </p:spPr>
      </p:pic>
      <p:pic>
        <p:nvPicPr>
          <p:cNvPr id="658" name="Google Shape;658;p33"/>
          <p:cNvPicPr preferRelativeResize="0"/>
          <p:nvPr/>
        </p:nvPicPr>
        <p:blipFill rotWithShape="1">
          <a:blip r:embed="rId4">
            <a:alphaModFix/>
          </a:blip>
          <a:srcRect/>
          <a:stretch/>
        </p:blipFill>
        <p:spPr>
          <a:xfrm>
            <a:off x="1372903" y="3775974"/>
            <a:ext cx="3524250" cy="2076450"/>
          </a:xfrm>
          <a:prstGeom prst="rect">
            <a:avLst/>
          </a:prstGeom>
          <a:noFill/>
          <a:ln>
            <a:noFill/>
          </a:ln>
        </p:spPr>
      </p:pic>
      <p:grpSp>
        <p:nvGrpSpPr>
          <p:cNvPr id="659" name="Google Shape;659;p33"/>
          <p:cNvGrpSpPr/>
          <p:nvPr/>
        </p:nvGrpSpPr>
        <p:grpSpPr>
          <a:xfrm>
            <a:off x="574944" y="576893"/>
            <a:ext cx="10135463" cy="3189781"/>
            <a:chOff x="0" y="9299"/>
            <a:chExt cx="10135463" cy="3189781"/>
          </a:xfrm>
        </p:grpSpPr>
        <p:sp>
          <p:nvSpPr>
            <p:cNvPr id="660" name="Google Shape;660;p33"/>
            <p:cNvSpPr/>
            <p:nvPr/>
          </p:nvSpPr>
          <p:spPr>
            <a:xfrm>
              <a:off x="0" y="496380"/>
              <a:ext cx="10135463" cy="2702700"/>
            </a:xfrm>
            <a:prstGeom prst="rect">
              <a:avLst/>
            </a:prstGeom>
            <a:solidFill>
              <a:schemeClr val="lt1">
                <a:alpha val="89803"/>
              </a:schemeClr>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txBox="1"/>
            <p:nvPr/>
          </p:nvSpPr>
          <p:spPr>
            <a:xfrm>
              <a:off x="0" y="496380"/>
              <a:ext cx="10135463" cy="2702700"/>
            </a:xfrm>
            <a:prstGeom prst="rect">
              <a:avLst/>
            </a:prstGeom>
            <a:noFill/>
            <a:ln>
              <a:noFill/>
            </a:ln>
          </p:spPr>
          <p:txBody>
            <a:bodyPr spcFirstLastPara="1" wrap="square" lIns="786625" tIns="687300" rIns="786625" bIns="170675" anchor="t"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Node degree distribution </a:t>
              </a:r>
              <a:r>
                <a:rPr lang="en-US" sz="2400" b="0" i="1" u="none" strike="noStrike" cap="none">
                  <a:solidFill>
                    <a:schemeClr val="dk1"/>
                  </a:solidFill>
                  <a:latin typeface="Times New Roman"/>
                  <a:ea typeface="Times New Roman"/>
                  <a:cs typeface="Times New Roman"/>
                  <a:sym typeface="Times New Roman"/>
                </a:rPr>
                <a:t>p</a:t>
              </a:r>
              <a:r>
                <a:rPr lang="en-US" sz="2400" b="0" i="0" u="none" strike="noStrike" cap="none">
                  <a:solidFill>
                    <a:schemeClr val="dk1"/>
                  </a:solidFill>
                  <a:latin typeface="Calibri"/>
                  <a:ea typeface="Calibri"/>
                  <a:cs typeface="Calibri"/>
                  <a:sym typeface="Calibri"/>
                </a:rPr>
                <a:t>(</a:t>
              </a:r>
              <a:r>
                <a:rPr lang="en-US" sz="2400" b="0" i="1" u="none" strike="noStrike" cap="none">
                  <a:solidFill>
                    <a:schemeClr val="dk1"/>
                  </a:solidFill>
                  <a:latin typeface="Times New Roman"/>
                  <a:ea typeface="Times New Roman"/>
                  <a:cs typeface="Times New Roman"/>
                  <a:sym typeface="Times New Roman"/>
                </a:rPr>
                <a:t>k</a:t>
              </a:r>
              <a:r>
                <a:rPr lang="en-US" sz="2400" b="0" i="0" u="none" strike="noStrike" cap="none">
                  <a:solidFill>
                    <a:schemeClr val="dk1"/>
                  </a:solidFill>
                  <a:latin typeface="Calibri"/>
                  <a:ea typeface="Calibri"/>
                  <a:cs typeface="Calibri"/>
                  <a:sym typeface="Calibri"/>
                </a:rPr>
                <a:t>)</a:t>
              </a:r>
              <a:endParaRPr/>
            </a:p>
            <a:p>
              <a:pPr marL="457200" marR="0" lvl="2" indent="-228600" algn="l" rtl="0">
                <a:lnSpc>
                  <a:spcPct val="90000"/>
                </a:lnSpc>
                <a:spcBef>
                  <a:spcPts val="36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Probability that a randomly selected </a:t>
              </a:r>
              <a:r>
                <a:rPr lang="en-US" sz="2400" b="0" i="1" u="sng" strike="noStrike" cap="none">
                  <a:solidFill>
                    <a:schemeClr val="dk1"/>
                  </a:solidFill>
                  <a:latin typeface="Calibri"/>
                  <a:ea typeface="Calibri"/>
                  <a:cs typeface="Calibri"/>
                  <a:sym typeface="Calibri"/>
                </a:rPr>
                <a:t>node</a:t>
              </a:r>
              <a:r>
                <a:rPr lang="en-US" sz="2400" b="0" i="0" u="none" strike="noStrike" cap="none">
                  <a:solidFill>
                    <a:schemeClr val="dk1"/>
                  </a:solidFill>
                  <a:latin typeface="Calibri"/>
                  <a:ea typeface="Calibri"/>
                  <a:cs typeface="Calibri"/>
                  <a:sym typeface="Calibri"/>
                </a:rPr>
                <a:t> has degree </a:t>
              </a:r>
              <a:r>
                <a:rPr lang="en-US" sz="2400" b="0" i="1" u="none" strike="noStrike" cap="none">
                  <a:solidFill>
                    <a:schemeClr val="dk1"/>
                  </a:solidFill>
                  <a:latin typeface="Times New Roman"/>
                  <a:ea typeface="Times New Roman"/>
                  <a:cs typeface="Times New Roman"/>
                  <a:sym typeface="Times New Roman"/>
                </a:rPr>
                <a:t>k</a:t>
              </a:r>
              <a:r>
                <a:rPr lang="en-US" sz="2400" b="0" i="0" u="none" strike="noStrike" cap="none">
                  <a:solidFill>
                    <a:schemeClr val="dk1"/>
                  </a:solidFill>
                  <a:latin typeface="Calibri"/>
                  <a:ea typeface="Calibri"/>
                  <a:cs typeface="Calibri"/>
                  <a:sym typeface="Calibri"/>
                </a:rPr>
                <a:t>.</a:t>
              </a:r>
              <a:endParaRPr/>
            </a:p>
            <a:p>
              <a:pPr marL="228600" marR="0" lvl="1" indent="-228600" algn="l" rtl="0">
                <a:lnSpc>
                  <a:spcPct val="90000"/>
                </a:lnSpc>
                <a:spcBef>
                  <a:spcPts val="36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Explains Feld’s friendship paradox</a:t>
              </a:r>
              <a:endParaRPr/>
            </a:p>
            <a:p>
              <a:pPr marL="457200" marR="0" lvl="2" indent="-228600" algn="l" rtl="0">
                <a:lnSpc>
                  <a:spcPct val="90000"/>
                </a:lnSpc>
                <a:spcBef>
                  <a:spcPts val="36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Any skewed degree distribution (variance &gt; 0) will lead to a paradox</a:t>
              </a:r>
              <a:endParaRPr/>
            </a:p>
          </p:txBody>
        </p:sp>
        <p:sp>
          <p:nvSpPr>
            <p:cNvPr id="662" name="Google Shape;662;p33"/>
            <p:cNvSpPr/>
            <p:nvPr/>
          </p:nvSpPr>
          <p:spPr>
            <a:xfrm>
              <a:off x="506773" y="9299"/>
              <a:ext cx="7094824" cy="974160"/>
            </a:xfrm>
            <a:prstGeom prst="roundRect">
              <a:avLst>
                <a:gd name="adj" fmla="val 16667"/>
              </a:avLst>
            </a:prstGeom>
            <a:solidFill>
              <a:srgbClr val="C00000"/>
            </a:solidFill>
            <a:ln w="25400" cap="flat" cmpd="sng">
              <a:solidFill>
                <a:srgbClr val="1C41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txBox="1"/>
            <p:nvPr/>
          </p:nvSpPr>
          <p:spPr>
            <a:xfrm>
              <a:off x="554328" y="56854"/>
              <a:ext cx="6999714" cy="879050"/>
            </a:xfrm>
            <a:prstGeom prst="rect">
              <a:avLst/>
            </a:prstGeom>
            <a:noFill/>
            <a:ln>
              <a:noFill/>
            </a:ln>
          </p:spPr>
          <p:txBody>
            <a:bodyPr spcFirstLastPara="1" wrap="square" lIns="268150" tIns="0" rIns="268150" bIns="0" anchor="ctr" anchorCtr="0">
              <a:noAutofit/>
            </a:bodyPr>
            <a:lstStyle/>
            <a:p>
              <a:pPr marL="0" marR="0" lvl="0" indent="0" algn="l" rtl="0">
                <a:lnSpc>
                  <a:spcPct val="90000"/>
                </a:lnSpc>
                <a:spcBef>
                  <a:spcPts val="0"/>
                </a:spcBef>
                <a:spcAft>
                  <a:spcPts val="0"/>
                </a:spcAft>
                <a:buClr>
                  <a:schemeClr val="lt1"/>
                </a:buClr>
                <a:buSzPts val="2800"/>
                <a:buFont typeface="Rockwell"/>
                <a:buNone/>
              </a:pPr>
              <a:r>
                <a:rPr lang="en-US" sz="2800" b="1">
                  <a:solidFill>
                    <a:schemeClr val="lt1"/>
                  </a:solidFill>
                  <a:latin typeface="Rockwell"/>
                  <a:ea typeface="Rockwell"/>
                  <a:cs typeface="Rockwell"/>
                  <a:sym typeface="Rockwell"/>
                </a:rPr>
                <a:t>Degree distribution</a:t>
              </a:r>
              <a:endParaRPr/>
            </a:p>
          </p:txBody>
        </p:sp>
      </p:grpSp>
      <p:sp>
        <p:nvSpPr>
          <p:cNvPr id="664" name="Google Shape;664;p33"/>
          <p:cNvSpPr/>
          <p:nvPr/>
        </p:nvSpPr>
        <p:spPr>
          <a:xfrm>
            <a:off x="7218995" y="925976"/>
            <a:ext cx="150471" cy="144683"/>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Times"/>
              <a:ea typeface="Times"/>
              <a:cs typeface="Times"/>
              <a:sym typeface="Time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34"/>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Distribution of popularity on Twitter (ca 2010)</a:t>
            </a:r>
            <a:endParaRPr/>
          </a:p>
        </p:txBody>
      </p:sp>
      <p:pic>
        <p:nvPicPr>
          <p:cNvPr id="670" name="Google Shape;670;p34"/>
          <p:cNvPicPr preferRelativeResize="0">
            <a:picLocks noGrp="1"/>
          </p:cNvPicPr>
          <p:nvPr>
            <p:ph type="body" idx="1"/>
          </p:nvPr>
        </p:nvPicPr>
        <p:blipFill rotWithShape="1">
          <a:blip r:embed="rId3">
            <a:alphaModFix/>
          </a:blip>
          <a:srcRect/>
          <a:stretch/>
        </p:blipFill>
        <p:spPr>
          <a:xfrm>
            <a:off x="3605213" y="1514475"/>
            <a:ext cx="5210175" cy="4362450"/>
          </a:xfrm>
          <a:prstGeom prst="rect">
            <a:avLst/>
          </a:prstGeom>
          <a:noFill/>
          <a:ln>
            <a:noFill/>
          </a:ln>
        </p:spPr>
      </p:pic>
      <p:sp>
        <p:nvSpPr>
          <p:cNvPr id="671" name="Google Shape;671;p34"/>
          <p:cNvSpPr/>
          <p:nvPr/>
        </p:nvSpPr>
        <p:spPr>
          <a:xfrm>
            <a:off x="5837382" y="1856509"/>
            <a:ext cx="2068946" cy="65578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6000" y="13500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Vast majority have </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few followers</a:t>
            </a:r>
            <a:endParaRPr/>
          </a:p>
        </p:txBody>
      </p:sp>
      <p:sp>
        <p:nvSpPr>
          <p:cNvPr id="672" name="Google Shape;672;p34"/>
          <p:cNvSpPr/>
          <p:nvPr/>
        </p:nvSpPr>
        <p:spPr>
          <a:xfrm>
            <a:off x="7181273" y="3689928"/>
            <a:ext cx="1796472" cy="65578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2679" y="132359"/>
                </a:moveTo>
                <a:lnTo>
                  <a:pt x="70246" y="172922"/>
                </a:lnTo>
                <a:lnTo>
                  <a:pt x="74155" y="287113"/>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A few have </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many followers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35"/>
          <p:cNvSpPr/>
          <p:nvPr/>
        </p:nvSpPr>
        <p:spPr>
          <a:xfrm>
            <a:off x="2951921" y="4480850"/>
            <a:ext cx="1640239" cy="1942820"/>
          </a:xfrm>
          <a:prstGeom prst="rect">
            <a:avLst/>
          </a:prstGeom>
          <a:blipFill rotWithShape="1">
            <a:blip r:embed="rId3">
              <a:alphaModFix/>
            </a:blip>
            <a:stretch>
              <a:fillRect l="2" r="-129123"/>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35"/>
          <p:cNvSpPr/>
          <p:nvPr/>
        </p:nvSpPr>
        <p:spPr>
          <a:xfrm>
            <a:off x="1524002" y="6842943"/>
            <a:ext cx="9140221" cy="0"/>
          </a:xfrm>
          <a:custGeom>
            <a:avLst/>
            <a:gdLst/>
            <a:ahLst/>
            <a:cxnLst/>
            <a:rect l="l" t="t" r="r" b="b"/>
            <a:pathLst>
              <a:path w="4608195" h="120000" extrusionOk="0">
                <a:moveTo>
                  <a:pt x="0" y="0"/>
                </a:moveTo>
                <a:lnTo>
                  <a:pt x="4608004" y="0"/>
                </a:lnTo>
              </a:path>
            </a:pathLst>
          </a:custGeom>
          <a:noFill/>
          <a:ln w="9525" cap="flat" cmpd="sng">
            <a:solidFill>
              <a:srgbClr val="D5C5B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35"/>
          <p:cNvSpPr/>
          <p:nvPr/>
        </p:nvSpPr>
        <p:spPr>
          <a:xfrm>
            <a:off x="1524002" y="6843572"/>
            <a:ext cx="2812473" cy="0"/>
          </a:xfrm>
          <a:custGeom>
            <a:avLst/>
            <a:gdLst/>
            <a:ahLst/>
            <a:cxnLst/>
            <a:rect l="l" t="t" r="r" b="b"/>
            <a:pathLst>
              <a:path w="1417955" h="120000" extrusionOk="0">
                <a:moveTo>
                  <a:pt x="0" y="0"/>
                </a:moveTo>
                <a:lnTo>
                  <a:pt x="1417870" y="0"/>
                </a:lnTo>
              </a:path>
            </a:pathLst>
          </a:custGeom>
          <a:noFill/>
          <a:ln w="9525" cap="flat" cmpd="sng">
            <a:solidFill>
              <a:srgbClr val="EB80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35"/>
          <p:cNvSpPr txBox="1"/>
          <p:nvPr/>
        </p:nvSpPr>
        <p:spPr>
          <a:xfrm>
            <a:off x="2883369" y="4024173"/>
            <a:ext cx="16585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disassortative</a:t>
            </a:r>
            <a:endParaRPr sz="2000">
              <a:solidFill>
                <a:schemeClr val="dk1"/>
              </a:solidFill>
              <a:latin typeface="Calibri"/>
              <a:ea typeface="Calibri"/>
              <a:cs typeface="Calibri"/>
              <a:sym typeface="Calibri"/>
            </a:endParaRPr>
          </a:p>
        </p:txBody>
      </p:sp>
      <p:sp>
        <p:nvSpPr>
          <p:cNvPr id="681" name="Google Shape;681;p35"/>
          <p:cNvSpPr txBox="1"/>
          <p:nvPr/>
        </p:nvSpPr>
        <p:spPr>
          <a:xfrm>
            <a:off x="7269880" y="4065145"/>
            <a:ext cx="135562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assortative</a:t>
            </a:r>
            <a:endParaRPr sz="2000">
              <a:solidFill>
                <a:schemeClr val="dk1"/>
              </a:solidFill>
              <a:latin typeface="Calibri"/>
              <a:ea typeface="Calibri"/>
              <a:cs typeface="Calibri"/>
              <a:sym typeface="Calibri"/>
            </a:endParaRPr>
          </a:p>
        </p:txBody>
      </p:sp>
      <p:sp>
        <p:nvSpPr>
          <p:cNvPr id="682" name="Google Shape;682;p35"/>
          <p:cNvSpPr/>
          <p:nvPr/>
        </p:nvSpPr>
        <p:spPr>
          <a:xfrm>
            <a:off x="7191634" y="4431275"/>
            <a:ext cx="1927654" cy="1942809"/>
          </a:xfrm>
          <a:prstGeom prst="rect">
            <a:avLst/>
          </a:prstGeom>
          <a:blipFill rotWithShape="1">
            <a:blip r:embed="rId3">
              <a:alphaModFix/>
            </a:blip>
            <a:stretch>
              <a:fillRect l="-79506" r="1"/>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83" name="Google Shape;683;p35"/>
          <p:cNvGrpSpPr/>
          <p:nvPr/>
        </p:nvGrpSpPr>
        <p:grpSpPr>
          <a:xfrm>
            <a:off x="607086" y="569321"/>
            <a:ext cx="9514924" cy="3437523"/>
            <a:chOff x="0" y="1729"/>
            <a:chExt cx="9514924" cy="3437523"/>
          </a:xfrm>
        </p:grpSpPr>
        <p:sp>
          <p:nvSpPr>
            <p:cNvPr id="684" name="Google Shape;684;p35"/>
            <p:cNvSpPr/>
            <p:nvPr/>
          </p:nvSpPr>
          <p:spPr>
            <a:xfrm>
              <a:off x="0" y="620383"/>
              <a:ext cx="9514924" cy="2818869"/>
            </a:xfrm>
            <a:prstGeom prst="rect">
              <a:avLst/>
            </a:prstGeom>
            <a:solidFill>
              <a:schemeClr val="lt1">
                <a:alpha val="89803"/>
              </a:schemeClr>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txBox="1"/>
            <p:nvPr/>
          </p:nvSpPr>
          <p:spPr>
            <a:xfrm>
              <a:off x="0" y="620383"/>
              <a:ext cx="9514924" cy="2818869"/>
            </a:xfrm>
            <a:prstGeom prst="rect">
              <a:avLst/>
            </a:prstGeom>
            <a:noFill/>
            <a:ln>
              <a:noFill/>
            </a:ln>
          </p:spPr>
          <p:txBody>
            <a:bodyPr spcFirstLastPara="1" wrap="square" lIns="738450" tIns="124950" rIns="738450" bIns="170675" anchor="t" anchorCtr="0">
              <a:noAutofit/>
            </a:bodyPr>
            <a:lstStyle/>
            <a:p>
              <a:pPr marL="228600" marR="0" lvl="1" indent="-228600" algn="l"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 Nodes do not link at random</a:t>
              </a:r>
              <a:endParaRPr/>
            </a:p>
            <a:p>
              <a:pPr marL="228600" marR="0" lvl="1" indent="-228600" algn="l" rtl="0">
                <a:lnSpc>
                  <a:spcPct val="90000"/>
                </a:lnSpc>
                <a:spcBef>
                  <a:spcPts val="36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Joint degree distribution of connected </a:t>
              </a:r>
              <a:r>
                <a:rPr lang="en-US" sz="2400" b="0" i="1" u="none" strike="noStrike" cap="none">
                  <a:solidFill>
                    <a:schemeClr val="dk1"/>
                  </a:solidFill>
                  <a:latin typeface="Calibri"/>
                  <a:ea typeface="Calibri"/>
                  <a:cs typeface="Calibri"/>
                  <a:sym typeface="Calibri"/>
                </a:rPr>
                <a:t>pairs of nodes</a:t>
              </a:r>
              <a:r>
                <a:rPr lang="en-US" sz="2400" b="0" i="0" u="none" strike="noStrike" cap="none">
                  <a:solidFill>
                    <a:schemeClr val="dk1"/>
                  </a:solidFill>
                  <a:latin typeface="Calibri"/>
                  <a:ea typeface="Calibri"/>
                  <a:cs typeface="Calibri"/>
                  <a:sym typeface="Calibri"/>
                </a:rPr>
                <a:t> </a:t>
              </a:r>
              <a:r>
                <a:rPr lang="en-US" sz="2400" b="0" i="1" u="none" strike="noStrike" cap="none">
                  <a:solidFill>
                    <a:schemeClr val="dk1"/>
                  </a:solidFill>
                  <a:latin typeface="Times New Roman"/>
                  <a:ea typeface="Times New Roman"/>
                  <a:cs typeface="Times New Roman"/>
                  <a:sym typeface="Times New Roman"/>
                </a:rPr>
                <a:t>e</a:t>
              </a:r>
              <a:r>
                <a:rPr lang="en-US" sz="2400" b="0" i="0" u="none" strike="noStrike" cap="none">
                  <a:solidFill>
                    <a:schemeClr val="dk1"/>
                  </a:solidFill>
                  <a:latin typeface="Times New Roman"/>
                  <a:ea typeface="Times New Roman"/>
                  <a:cs typeface="Times New Roman"/>
                  <a:sym typeface="Times New Roman"/>
                </a:rPr>
                <a:t>(</a:t>
              </a:r>
              <a:r>
                <a:rPr lang="en-US" sz="2400" b="0" i="1" u="none" strike="noStrike" cap="none">
                  <a:solidFill>
                    <a:schemeClr val="dk1"/>
                  </a:solidFill>
                  <a:latin typeface="Times New Roman"/>
                  <a:ea typeface="Times New Roman"/>
                  <a:cs typeface="Times New Roman"/>
                  <a:sym typeface="Times New Roman"/>
                </a:rPr>
                <a:t>k,k’</a:t>
              </a:r>
              <a:r>
                <a:rPr lang="en-US" sz="2400" b="0" i="0" u="none" strike="noStrike" cap="none">
                  <a:solidFill>
                    <a:schemeClr val="dk1"/>
                  </a:solidFill>
                  <a:latin typeface="Times New Roman"/>
                  <a:ea typeface="Times New Roman"/>
                  <a:cs typeface="Times New Roman"/>
                  <a:sym typeface="Times New Roman"/>
                </a:rPr>
                <a:t>)</a:t>
              </a:r>
              <a:endParaRPr sz="2400" b="0" i="0" u="none" strike="noStrike" cap="none">
                <a:solidFill>
                  <a:schemeClr val="dk1"/>
                </a:solidFill>
                <a:latin typeface="Calibri"/>
                <a:ea typeface="Calibri"/>
                <a:cs typeface="Calibri"/>
                <a:sym typeface="Calibri"/>
              </a:endParaRPr>
            </a:p>
            <a:p>
              <a:pPr marL="457200" marR="0" lvl="2" indent="-228600" algn="l" rtl="0">
                <a:lnSpc>
                  <a:spcPct val="90000"/>
                </a:lnSpc>
                <a:spcBef>
                  <a:spcPts val="36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Probability that a randomly selected edge links nodes with degrees </a:t>
              </a:r>
              <a:r>
                <a:rPr lang="en-US" sz="2400" b="0" i="1" u="none" strike="noStrike" cap="none">
                  <a:solidFill>
                    <a:schemeClr val="dk1"/>
                  </a:solidFill>
                  <a:latin typeface="Times New Roman"/>
                  <a:ea typeface="Times New Roman"/>
                  <a:cs typeface="Times New Roman"/>
                  <a:sym typeface="Times New Roman"/>
                </a:rPr>
                <a:t>k </a:t>
              </a:r>
              <a:r>
                <a:rPr lang="en-US" sz="2400" b="0" i="0" u="none" strike="noStrike" cap="none">
                  <a:solidFill>
                    <a:schemeClr val="dk1"/>
                  </a:solidFill>
                  <a:latin typeface="Times New Roman"/>
                  <a:ea typeface="Times New Roman"/>
                  <a:cs typeface="Times New Roman"/>
                  <a:sym typeface="Times New Roman"/>
                </a:rPr>
                <a:t>and </a:t>
              </a:r>
              <a:r>
                <a:rPr lang="en-US" sz="2400" b="0" i="1" u="none" strike="noStrike" cap="none">
                  <a:solidFill>
                    <a:schemeClr val="dk1"/>
                  </a:solidFill>
                  <a:latin typeface="Times New Roman"/>
                  <a:ea typeface="Times New Roman"/>
                  <a:cs typeface="Times New Roman"/>
                  <a:sym typeface="Times New Roman"/>
                </a:rPr>
                <a:t>k’</a:t>
              </a:r>
              <a:endParaRPr sz="2400" b="0" i="0" u="none" strike="noStrike" cap="none">
                <a:solidFill>
                  <a:schemeClr val="dk1"/>
                </a:solidFill>
                <a:latin typeface="Calibri"/>
                <a:ea typeface="Calibri"/>
                <a:cs typeface="Calibri"/>
                <a:sym typeface="Calibri"/>
              </a:endParaRPr>
            </a:p>
            <a:p>
              <a:pPr marL="457200" marR="0" lvl="2" indent="-228600" algn="l" rtl="0">
                <a:lnSpc>
                  <a:spcPct val="90000"/>
                </a:lnSpc>
                <a:spcBef>
                  <a:spcPts val="36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Explains Feld’s friendship paradox, but not strong one</a:t>
              </a:r>
              <a:endParaRPr/>
            </a:p>
            <a:p>
              <a:pPr marL="228600" marR="0" lvl="1" indent="-228600" algn="l" rtl="0">
                <a:lnSpc>
                  <a:spcPct val="90000"/>
                </a:lnSpc>
                <a:spcBef>
                  <a:spcPts val="36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Degree assortativity</a:t>
              </a:r>
              <a:endParaRPr sz="2400" b="1" i="0" u="none" strike="noStrike" cap="none" baseline="-25000">
                <a:solidFill>
                  <a:schemeClr val="dk1"/>
                </a:solidFill>
                <a:latin typeface="Calibri"/>
                <a:ea typeface="Calibri"/>
                <a:cs typeface="Calibri"/>
                <a:sym typeface="Calibri"/>
              </a:endParaRPr>
            </a:p>
            <a:p>
              <a:pPr marL="171450" marR="0" lvl="1" indent="-171450" algn="l" rtl="0">
                <a:lnSpc>
                  <a:spcPct val="90000"/>
                </a:lnSpc>
                <a:spcBef>
                  <a:spcPts val="360"/>
                </a:spcBef>
                <a:spcAft>
                  <a:spcPts val="0"/>
                </a:spcAft>
                <a:buClr>
                  <a:srgbClr val="23373B"/>
                </a:buClr>
                <a:buSzPts val="1600"/>
                <a:buFont typeface="Arial"/>
                <a:buNone/>
              </a:pPr>
              <a:r>
                <a:rPr lang="en-US" sz="1600" b="0" i="0" u="none" strike="noStrike" cap="none">
                  <a:solidFill>
                    <a:srgbClr val="23373B"/>
                  </a:solidFill>
                  <a:latin typeface="Arial"/>
                  <a:ea typeface="Arial"/>
                  <a:cs typeface="Arial"/>
                  <a:sym typeface="Arial"/>
                </a:rPr>
                <a:t>MEJ Newman, Assortative Mixing in Networks, </a:t>
              </a:r>
              <a:r>
                <a:rPr lang="en-US" sz="1600" b="0" i="1" u="none" strike="noStrike" cap="none">
                  <a:solidFill>
                    <a:srgbClr val="23373B"/>
                  </a:solidFill>
                  <a:latin typeface="Arial"/>
                  <a:ea typeface="Arial"/>
                  <a:cs typeface="Arial"/>
                  <a:sym typeface="Arial"/>
                </a:rPr>
                <a:t>Phys Rev Lett </a:t>
              </a:r>
              <a:r>
                <a:rPr lang="en-US" sz="1600" b="0" i="0" u="none" strike="noStrike" cap="none">
                  <a:solidFill>
                    <a:srgbClr val="23373B"/>
                  </a:solidFill>
                  <a:latin typeface="Arial"/>
                  <a:ea typeface="Arial"/>
                  <a:cs typeface="Arial"/>
                  <a:sym typeface="Arial"/>
                </a:rPr>
                <a:t>89 208701 (2002)</a:t>
              </a:r>
              <a:endParaRPr sz="1600" b="1" i="0" u="none" strike="noStrike" cap="none">
                <a:solidFill>
                  <a:schemeClr val="dk1"/>
                </a:solidFill>
                <a:latin typeface="Calibri"/>
                <a:ea typeface="Calibri"/>
                <a:cs typeface="Calibri"/>
                <a:sym typeface="Calibri"/>
              </a:endParaRPr>
            </a:p>
          </p:txBody>
        </p:sp>
        <p:sp>
          <p:nvSpPr>
            <p:cNvPr id="686" name="Google Shape;686;p35"/>
            <p:cNvSpPr/>
            <p:nvPr/>
          </p:nvSpPr>
          <p:spPr>
            <a:xfrm>
              <a:off x="475281" y="1729"/>
              <a:ext cx="6653942" cy="688273"/>
            </a:xfrm>
            <a:prstGeom prst="roundRect">
              <a:avLst>
                <a:gd name="adj" fmla="val 16667"/>
              </a:avLst>
            </a:prstGeom>
            <a:solidFill>
              <a:srgbClr val="C00000"/>
            </a:solidFill>
            <a:ln w="25400" cap="flat" cmpd="sng">
              <a:solidFill>
                <a:srgbClr val="1C41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txBox="1"/>
            <p:nvPr/>
          </p:nvSpPr>
          <p:spPr>
            <a:xfrm>
              <a:off x="508880" y="35328"/>
              <a:ext cx="6586744" cy="621075"/>
            </a:xfrm>
            <a:prstGeom prst="rect">
              <a:avLst/>
            </a:prstGeom>
            <a:noFill/>
            <a:ln>
              <a:noFill/>
            </a:ln>
          </p:spPr>
          <p:txBody>
            <a:bodyPr spcFirstLastPara="1" wrap="square" lIns="251725" tIns="0" rIns="251725" bIns="0" anchor="ctr" anchorCtr="0">
              <a:noAutofit/>
            </a:bodyPr>
            <a:lstStyle/>
            <a:p>
              <a:pPr marL="0" marR="0" lvl="0" indent="0" algn="l" rtl="0">
                <a:lnSpc>
                  <a:spcPct val="90000"/>
                </a:lnSpc>
                <a:spcBef>
                  <a:spcPts val="0"/>
                </a:spcBef>
                <a:spcAft>
                  <a:spcPts val="0"/>
                </a:spcAft>
                <a:buClr>
                  <a:schemeClr val="lt1"/>
                </a:buClr>
                <a:buSzPts val="2800"/>
                <a:buFont typeface="Rockwell"/>
                <a:buNone/>
              </a:pPr>
              <a:r>
                <a:rPr lang="en-US" sz="2800" b="1">
                  <a:solidFill>
                    <a:schemeClr val="lt1"/>
                  </a:solidFill>
                  <a:latin typeface="Rockwell"/>
                  <a:ea typeface="Rockwell"/>
                  <a:cs typeface="Rockwell"/>
                  <a:sym typeface="Rockwell"/>
                </a:rPr>
                <a:t>Assortativity</a:t>
              </a:r>
              <a:endParaRPr sz="2400" b="1">
                <a:solidFill>
                  <a:schemeClr val="lt1"/>
                </a:solidFill>
                <a:latin typeface="Rockwell"/>
                <a:ea typeface="Rockwell"/>
                <a:cs typeface="Rockwell"/>
                <a:sym typeface="Rockwell"/>
              </a:endParaRPr>
            </a:p>
          </p:txBody>
        </p:sp>
      </p:grpSp>
      <p:sp>
        <p:nvSpPr>
          <p:cNvPr id="688" name="Google Shape;688;p35"/>
          <p:cNvSpPr/>
          <p:nvPr/>
        </p:nvSpPr>
        <p:spPr>
          <a:xfrm>
            <a:off x="6153522" y="781293"/>
            <a:ext cx="150471" cy="144683"/>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a:ea typeface="Times"/>
              <a:cs typeface="Times"/>
              <a:sym typeface="Times"/>
            </a:endParaRPr>
          </a:p>
        </p:txBody>
      </p:sp>
      <p:sp>
        <p:nvSpPr>
          <p:cNvPr id="689" name="Google Shape;689;p35"/>
          <p:cNvSpPr/>
          <p:nvPr/>
        </p:nvSpPr>
        <p:spPr>
          <a:xfrm>
            <a:off x="6647272" y="781292"/>
            <a:ext cx="150471" cy="144683"/>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a:ea typeface="Times"/>
              <a:cs typeface="Times"/>
              <a:sym typeface="Times"/>
            </a:endParaRPr>
          </a:p>
        </p:txBody>
      </p:sp>
      <p:cxnSp>
        <p:nvCxnSpPr>
          <p:cNvPr id="690" name="Google Shape;690;p35"/>
          <p:cNvCxnSpPr/>
          <p:nvPr/>
        </p:nvCxnSpPr>
        <p:spPr>
          <a:xfrm rot="10800000" flipH="1">
            <a:off x="6248334" y="853633"/>
            <a:ext cx="424696" cy="3"/>
          </a:xfrm>
          <a:prstGeom prst="straightConnector1">
            <a:avLst/>
          </a:prstGeom>
          <a:noFill/>
          <a:ln w="38100" cap="flat" cmpd="sng">
            <a:solidFill>
              <a:schemeClr val="lt1"/>
            </a:solidFill>
            <a:prstDash val="solid"/>
            <a:round/>
            <a:headEnd type="none" w="sm" len="sm"/>
            <a:tailEnd type="none" w="sm" len="sm"/>
          </a:ln>
        </p:spPr>
      </p:cxn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6"/>
          <p:cNvSpPr/>
          <p:nvPr/>
        </p:nvSpPr>
        <p:spPr>
          <a:xfrm>
            <a:off x="1524002" y="6842943"/>
            <a:ext cx="9140221" cy="0"/>
          </a:xfrm>
          <a:custGeom>
            <a:avLst/>
            <a:gdLst/>
            <a:ahLst/>
            <a:cxnLst/>
            <a:rect l="l" t="t" r="r" b="b"/>
            <a:pathLst>
              <a:path w="4608195" h="120000" extrusionOk="0">
                <a:moveTo>
                  <a:pt x="0" y="0"/>
                </a:moveTo>
                <a:lnTo>
                  <a:pt x="4608004" y="0"/>
                </a:lnTo>
              </a:path>
            </a:pathLst>
          </a:custGeom>
          <a:noFill/>
          <a:ln w="9525" cap="flat" cmpd="sng">
            <a:solidFill>
              <a:srgbClr val="D5C5B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696;p36"/>
          <p:cNvSpPr/>
          <p:nvPr/>
        </p:nvSpPr>
        <p:spPr>
          <a:xfrm>
            <a:off x="1524002" y="6843572"/>
            <a:ext cx="2812473" cy="0"/>
          </a:xfrm>
          <a:custGeom>
            <a:avLst/>
            <a:gdLst/>
            <a:ahLst/>
            <a:cxnLst/>
            <a:rect l="l" t="t" r="r" b="b"/>
            <a:pathLst>
              <a:path w="1417955" h="120000" extrusionOk="0">
                <a:moveTo>
                  <a:pt x="0" y="0"/>
                </a:moveTo>
                <a:lnTo>
                  <a:pt x="1417870" y="0"/>
                </a:lnTo>
              </a:path>
            </a:pathLst>
          </a:custGeom>
          <a:noFill/>
          <a:ln w="9525" cap="flat" cmpd="sng">
            <a:solidFill>
              <a:srgbClr val="EB80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97" name="Google Shape;697;p36"/>
          <p:cNvGrpSpPr/>
          <p:nvPr/>
        </p:nvGrpSpPr>
        <p:grpSpPr>
          <a:xfrm>
            <a:off x="607086" y="580704"/>
            <a:ext cx="9737561" cy="3446723"/>
            <a:chOff x="0" y="0"/>
            <a:chExt cx="9737561" cy="3446723"/>
          </a:xfrm>
        </p:grpSpPr>
        <p:sp>
          <p:nvSpPr>
            <p:cNvPr id="698" name="Google Shape;698;p36"/>
            <p:cNvSpPr/>
            <p:nvPr/>
          </p:nvSpPr>
          <p:spPr>
            <a:xfrm>
              <a:off x="0" y="235018"/>
              <a:ext cx="9737561" cy="3211705"/>
            </a:xfrm>
            <a:prstGeom prst="rect">
              <a:avLst/>
            </a:prstGeom>
            <a:solidFill>
              <a:schemeClr val="lt1">
                <a:alpha val="89803"/>
              </a:schemeClr>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txBox="1"/>
            <p:nvPr/>
          </p:nvSpPr>
          <p:spPr>
            <a:xfrm>
              <a:off x="0" y="235018"/>
              <a:ext cx="9737561" cy="3211705"/>
            </a:xfrm>
            <a:prstGeom prst="rect">
              <a:avLst/>
            </a:prstGeom>
            <a:noFill/>
            <a:ln>
              <a:noFill/>
            </a:ln>
          </p:spPr>
          <p:txBody>
            <a:bodyPr spcFirstLastPara="1" wrap="square" lIns="755725" tIns="916425" rIns="755725" bIns="170675" anchor="t" anchorCtr="0">
              <a:noAutofit/>
            </a:bodyPr>
            <a:lstStyle/>
            <a:p>
              <a:pPr marL="228600" marR="0" lvl="1" indent="-228600" algn="l"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 nodes do not link at random</a:t>
              </a:r>
              <a:endParaRPr/>
            </a:p>
            <a:p>
              <a:pPr marL="228600" marR="0" lvl="1" indent="-228600" algn="l" rtl="0">
                <a:lnSpc>
                  <a:spcPct val="90000"/>
                </a:lnSpc>
                <a:spcBef>
                  <a:spcPts val="36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Joint degree distribution of connected </a:t>
              </a:r>
              <a:r>
                <a:rPr lang="en-US" sz="2400" b="0" i="1" u="none" strike="noStrike" cap="none">
                  <a:solidFill>
                    <a:schemeClr val="dk1"/>
                  </a:solidFill>
                  <a:latin typeface="Calibri"/>
                  <a:ea typeface="Calibri"/>
                  <a:cs typeface="Calibri"/>
                  <a:sym typeface="Calibri"/>
                </a:rPr>
                <a:t>triplets </a:t>
              </a:r>
              <a:r>
                <a:rPr lang="en-US" sz="2400" b="0" i="0" u="none" strike="noStrike" cap="none">
                  <a:solidFill>
                    <a:schemeClr val="dk1"/>
                  </a:solidFill>
                  <a:latin typeface="Calibri"/>
                  <a:ea typeface="Calibri"/>
                  <a:cs typeface="Calibri"/>
                  <a:sym typeface="Calibri"/>
                </a:rPr>
                <a:t>of nodes</a:t>
              </a:r>
              <a:endParaRPr/>
            </a:p>
            <a:p>
              <a:pPr marL="228600" marR="0" lvl="1" indent="-228600" algn="l" rtl="0">
                <a:lnSpc>
                  <a:spcPct val="90000"/>
                </a:lnSpc>
                <a:spcBef>
                  <a:spcPts val="36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Transsortativity: </a:t>
              </a:r>
              <a:r>
                <a:rPr lang="en-US" sz="2400" b="0" i="0" u="none" strike="noStrike" cap="none">
                  <a:solidFill>
                    <a:schemeClr val="dk1"/>
                  </a:solidFill>
                  <a:latin typeface="Calibri"/>
                  <a:ea typeface="Calibri"/>
                  <a:cs typeface="Calibri"/>
                  <a:sym typeface="Calibri"/>
                </a:rPr>
                <a:t>neighbors tend to have similar degrees</a:t>
              </a:r>
              <a:endParaRPr sz="2400" b="1" i="0" u="none" strike="noStrike" cap="none" baseline="-25000">
                <a:solidFill>
                  <a:schemeClr val="dk1"/>
                </a:solidFill>
                <a:latin typeface="Calibri"/>
                <a:ea typeface="Calibri"/>
                <a:cs typeface="Calibri"/>
                <a:sym typeface="Calibri"/>
              </a:endParaRPr>
            </a:p>
            <a:p>
              <a:pPr marL="228600" marR="0" lvl="1" indent="-228600" algn="l" rtl="0">
                <a:lnSpc>
                  <a:spcPct val="90000"/>
                </a:lnSpc>
                <a:spcBef>
                  <a:spcPts val="36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Networks can have the same lower-order structure (degree and joint degree distributions) but different higher-order structure</a:t>
              </a:r>
              <a:endParaRPr/>
            </a:p>
            <a:p>
              <a:pPr marL="171450" marR="0" lvl="1" indent="-171450" algn="l" rtl="0">
                <a:lnSpc>
                  <a:spcPct val="90000"/>
                </a:lnSpc>
                <a:spcBef>
                  <a:spcPts val="360"/>
                </a:spcBef>
                <a:spcAft>
                  <a:spcPts val="0"/>
                </a:spcAft>
                <a:buClr>
                  <a:srgbClr val="23373B"/>
                </a:buClr>
                <a:buSzPts val="1600"/>
                <a:buFont typeface="Arial"/>
                <a:buNone/>
              </a:pPr>
              <a:r>
                <a:rPr lang="en-US" sz="1600" b="0" i="0" u="none" strike="noStrike" cap="none">
                  <a:solidFill>
                    <a:srgbClr val="23373B"/>
                  </a:solidFill>
                  <a:latin typeface="Arial"/>
                  <a:ea typeface="Arial"/>
                  <a:cs typeface="Arial"/>
                  <a:sym typeface="Arial"/>
                </a:rPr>
                <a:t>Ngo, Percus, Burghardt &amp; Lerman. The Transsortative Structure of Networks,  </a:t>
              </a:r>
              <a:r>
                <a:rPr lang="en-US" sz="1600" b="0" i="1" u="none" strike="noStrike" cap="none">
                  <a:solidFill>
                    <a:srgbClr val="23373B"/>
                  </a:solidFill>
                  <a:latin typeface="Arial"/>
                  <a:ea typeface="Arial"/>
                  <a:cs typeface="Arial"/>
                  <a:sym typeface="Arial"/>
                </a:rPr>
                <a:t>in RSPA </a:t>
              </a:r>
              <a:r>
                <a:rPr lang="en-US" sz="1600" b="0" i="0" u="none" strike="noStrike" cap="none">
                  <a:solidFill>
                    <a:srgbClr val="23373B"/>
                  </a:solidFill>
                  <a:latin typeface="Arial"/>
                  <a:ea typeface="Arial"/>
                  <a:cs typeface="Arial"/>
                  <a:sym typeface="Arial"/>
                </a:rPr>
                <a:t>(2020)</a:t>
              </a:r>
              <a:endParaRPr sz="2400" b="0" i="0" u="none" strike="noStrike" cap="none">
                <a:solidFill>
                  <a:schemeClr val="dk1"/>
                </a:solidFill>
                <a:latin typeface="Calibri"/>
                <a:ea typeface="Calibri"/>
                <a:cs typeface="Calibri"/>
                <a:sym typeface="Calibri"/>
              </a:endParaRPr>
            </a:p>
          </p:txBody>
        </p:sp>
        <p:sp>
          <p:nvSpPr>
            <p:cNvPr id="700" name="Google Shape;700;p36"/>
            <p:cNvSpPr/>
            <p:nvPr/>
          </p:nvSpPr>
          <p:spPr>
            <a:xfrm>
              <a:off x="350114" y="0"/>
              <a:ext cx="6816292" cy="894895"/>
            </a:xfrm>
            <a:prstGeom prst="roundRect">
              <a:avLst>
                <a:gd name="adj" fmla="val 16667"/>
              </a:avLst>
            </a:prstGeom>
            <a:solidFill>
              <a:srgbClr val="C00000"/>
            </a:solidFill>
            <a:ln w="25400" cap="flat" cmpd="sng">
              <a:solidFill>
                <a:srgbClr val="1C41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txBox="1"/>
            <p:nvPr/>
          </p:nvSpPr>
          <p:spPr>
            <a:xfrm>
              <a:off x="393799" y="43685"/>
              <a:ext cx="6728922" cy="807525"/>
            </a:xfrm>
            <a:prstGeom prst="rect">
              <a:avLst/>
            </a:prstGeom>
            <a:noFill/>
            <a:ln>
              <a:noFill/>
            </a:ln>
          </p:spPr>
          <p:txBody>
            <a:bodyPr spcFirstLastPara="1" wrap="square" lIns="257625" tIns="0" rIns="257625" bIns="0" anchor="ctr" anchorCtr="0">
              <a:noAutofit/>
            </a:bodyPr>
            <a:lstStyle/>
            <a:p>
              <a:pPr marL="0" marR="0" lvl="0" indent="0" algn="l" rtl="0">
                <a:lnSpc>
                  <a:spcPct val="90000"/>
                </a:lnSpc>
                <a:spcBef>
                  <a:spcPts val="0"/>
                </a:spcBef>
                <a:spcAft>
                  <a:spcPts val="0"/>
                </a:spcAft>
                <a:buClr>
                  <a:schemeClr val="lt1"/>
                </a:buClr>
                <a:buSzPts val="2800"/>
                <a:buFont typeface="Rockwell"/>
                <a:buNone/>
              </a:pPr>
              <a:r>
                <a:rPr lang="en-US" sz="2800" b="1">
                  <a:solidFill>
                    <a:schemeClr val="lt1"/>
                  </a:solidFill>
                  <a:latin typeface="Rockwell"/>
                  <a:ea typeface="Rockwell"/>
                  <a:cs typeface="Rockwell"/>
                  <a:sym typeface="Rockwell"/>
                </a:rPr>
                <a:t>Transsortativity</a:t>
              </a:r>
              <a:endParaRPr sz="2400" b="1">
                <a:solidFill>
                  <a:schemeClr val="lt1"/>
                </a:solidFill>
                <a:latin typeface="Rockwell"/>
                <a:ea typeface="Rockwell"/>
                <a:cs typeface="Rockwell"/>
                <a:sym typeface="Rockwell"/>
              </a:endParaRPr>
            </a:p>
          </p:txBody>
        </p:sp>
      </p:grpSp>
      <p:sp>
        <p:nvSpPr>
          <p:cNvPr id="702" name="Google Shape;702;p36"/>
          <p:cNvSpPr/>
          <p:nvPr/>
        </p:nvSpPr>
        <p:spPr>
          <a:xfrm>
            <a:off x="6169425" y="862312"/>
            <a:ext cx="150471" cy="144683"/>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a:ea typeface="Times"/>
              <a:cs typeface="Times"/>
              <a:sym typeface="Times"/>
            </a:endParaRPr>
          </a:p>
        </p:txBody>
      </p:sp>
      <p:sp>
        <p:nvSpPr>
          <p:cNvPr id="703" name="Google Shape;703;p36"/>
          <p:cNvSpPr/>
          <p:nvPr/>
        </p:nvSpPr>
        <p:spPr>
          <a:xfrm>
            <a:off x="6663175" y="1007163"/>
            <a:ext cx="150471" cy="144683"/>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a:ea typeface="Times"/>
              <a:cs typeface="Times"/>
              <a:sym typeface="Times"/>
            </a:endParaRPr>
          </a:p>
        </p:txBody>
      </p:sp>
      <p:cxnSp>
        <p:nvCxnSpPr>
          <p:cNvPr id="704" name="Google Shape;704;p36"/>
          <p:cNvCxnSpPr>
            <a:stCxn id="702" idx="6"/>
            <a:endCxn id="703" idx="2"/>
          </p:cNvCxnSpPr>
          <p:nvPr/>
        </p:nvCxnSpPr>
        <p:spPr>
          <a:xfrm>
            <a:off x="6319896" y="934654"/>
            <a:ext cx="343200" cy="144900"/>
          </a:xfrm>
          <a:prstGeom prst="straightConnector1">
            <a:avLst/>
          </a:prstGeom>
          <a:noFill/>
          <a:ln w="38100" cap="flat" cmpd="sng">
            <a:solidFill>
              <a:schemeClr val="lt1"/>
            </a:solidFill>
            <a:prstDash val="solid"/>
            <a:round/>
            <a:headEnd type="none" w="sm" len="sm"/>
            <a:tailEnd type="none" w="sm" len="sm"/>
          </a:ln>
        </p:spPr>
      </p:cxnSp>
      <p:sp>
        <p:nvSpPr>
          <p:cNvPr id="705" name="Google Shape;705;p36"/>
          <p:cNvSpPr/>
          <p:nvPr/>
        </p:nvSpPr>
        <p:spPr>
          <a:xfrm>
            <a:off x="7116411" y="862310"/>
            <a:ext cx="150471" cy="144683"/>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a:ea typeface="Times"/>
              <a:cs typeface="Times"/>
              <a:sym typeface="Times"/>
            </a:endParaRPr>
          </a:p>
        </p:txBody>
      </p:sp>
      <p:cxnSp>
        <p:nvCxnSpPr>
          <p:cNvPr id="706" name="Google Shape;706;p36"/>
          <p:cNvCxnSpPr>
            <a:stCxn id="703" idx="6"/>
            <a:endCxn id="705" idx="2"/>
          </p:cNvCxnSpPr>
          <p:nvPr/>
        </p:nvCxnSpPr>
        <p:spPr>
          <a:xfrm rot="10800000" flipH="1">
            <a:off x="6813646" y="934605"/>
            <a:ext cx="302700" cy="144900"/>
          </a:xfrm>
          <a:prstGeom prst="straightConnector1">
            <a:avLst/>
          </a:prstGeom>
          <a:noFill/>
          <a:ln w="38100" cap="flat" cmpd="sng">
            <a:solidFill>
              <a:schemeClr val="lt1"/>
            </a:solidFill>
            <a:prstDash val="solid"/>
            <a:round/>
            <a:headEnd type="none" w="sm" len="sm"/>
            <a:tailEnd type="none" w="sm" len="sm"/>
          </a:ln>
        </p:spPr>
      </p:cxnSp>
      <p:pic>
        <p:nvPicPr>
          <p:cNvPr id="707" name="Google Shape;707;p36"/>
          <p:cNvPicPr preferRelativeResize="0"/>
          <p:nvPr/>
        </p:nvPicPr>
        <p:blipFill rotWithShape="1">
          <a:blip r:embed="rId3">
            <a:alphaModFix/>
          </a:blip>
          <a:srcRect/>
          <a:stretch/>
        </p:blipFill>
        <p:spPr>
          <a:xfrm>
            <a:off x="1476568" y="4926289"/>
            <a:ext cx="2552700" cy="1590675"/>
          </a:xfrm>
          <a:prstGeom prst="rect">
            <a:avLst/>
          </a:prstGeom>
          <a:noFill/>
          <a:ln>
            <a:noFill/>
          </a:ln>
        </p:spPr>
      </p:pic>
      <p:sp>
        <p:nvSpPr>
          <p:cNvPr id="708" name="Google Shape;708;p36"/>
          <p:cNvSpPr txBox="1"/>
          <p:nvPr/>
        </p:nvSpPr>
        <p:spPr>
          <a:xfrm>
            <a:off x="1949474" y="4245073"/>
            <a:ext cx="267976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negative</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transsortativity</a:t>
            </a:r>
            <a:endParaRPr sz="2000">
              <a:solidFill>
                <a:schemeClr val="dk1"/>
              </a:solidFill>
              <a:latin typeface="Calibri"/>
              <a:ea typeface="Calibri"/>
              <a:cs typeface="Calibri"/>
              <a:sym typeface="Calibri"/>
            </a:endParaRPr>
          </a:p>
        </p:txBody>
      </p:sp>
      <p:sp>
        <p:nvSpPr>
          <p:cNvPr id="709" name="Google Shape;709;p36"/>
          <p:cNvSpPr txBox="1"/>
          <p:nvPr/>
        </p:nvSpPr>
        <p:spPr>
          <a:xfrm>
            <a:off x="7852774" y="4228652"/>
            <a:ext cx="267976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positive</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transsortativity</a:t>
            </a:r>
            <a:endParaRPr sz="2000">
              <a:solidFill>
                <a:schemeClr val="dk1"/>
              </a:solidFill>
              <a:latin typeface="Calibri"/>
              <a:ea typeface="Calibri"/>
              <a:cs typeface="Calibri"/>
              <a:sym typeface="Calibri"/>
            </a:endParaRPr>
          </a:p>
        </p:txBody>
      </p:sp>
      <p:pic>
        <p:nvPicPr>
          <p:cNvPr id="710" name="Google Shape;710;p36"/>
          <p:cNvPicPr preferRelativeResize="0"/>
          <p:nvPr/>
        </p:nvPicPr>
        <p:blipFill rotWithShape="1">
          <a:blip r:embed="rId4">
            <a:alphaModFix/>
          </a:blip>
          <a:srcRect/>
          <a:stretch/>
        </p:blipFill>
        <p:spPr>
          <a:xfrm>
            <a:off x="7715618" y="4907116"/>
            <a:ext cx="2190750" cy="1543050"/>
          </a:xfrm>
          <a:prstGeom prst="rect">
            <a:avLst/>
          </a:prstGeom>
          <a:noFill/>
          <a:ln>
            <a:noFill/>
          </a:ln>
        </p:spPr>
      </p:pic>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7"/>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Transsortativity changes network structure</a:t>
            </a:r>
            <a:endParaRPr/>
          </a:p>
        </p:txBody>
      </p:sp>
      <p:pic>
        <p:nvPicPr>
          <p:cNvPr id="717" name="Google Shape;717;p37" descr="A picture containing sky, photo&#10;&#10;Description generated with high confidence"/>
          <p:cNvPicPr preferRelativeResize="0"/>
          <p:nvPr/>
        </p:nvPicPr>
        <p:blipFill rotWithShape="1">
          <a:blip r:embed="rId3">
            <a:alphaModFix/>
          </a:blip>
          <a:srcRect t="8522"/>
          <a:stretch/>
        </p:blipFill>
        <p:spPr>
          <a:xfrm>
            <a:off x="713288" y="3759529"/>
            <a:ext cx="3293148" cy="2257194"/>
          </a:xfrm>
          <a:prstGeom prst="rect">
            <a:avLst/>
          </a:prstGeom>
          <a:noFill/>
          <a:ln>
            <a:noFill/>
          </a:ln>
        </p:spPr>
      </p:pic>
      <p:pic>
        <p:nvPicPr>
          <p:cNvPr id="718" name="Google Shape;718;p37" descr="A picture containing sky, umbrella, table&#10;&#10;Description generated with high confidence"/>
          <p:cNvPicPr preferRelativeResize="0"/>
          <p:nvPr/>
        </p:nvPicPr>
        <p:blipFill rotWithShape="1">
          <a:blip r:embed="rId4">
            <a:alphaModFix/>
          </a:blip>
          <a:srcRect t="16890"/>
          <a:stretch/>
        </p:blipFill>
        <p:spPr>
          <a:xfrm>
            <a:off x="3939092" y="910647"/>
            <a:ext cx="3508176" cy="2184649"/>
          </a:xfrm>
          <a:prstGeom prst="rect">
            <a:avLst/>
          </a:prstGeom>
          <a:noFill/>
          <a:ln>
            <a:noFill/>
          </a:ln>
        </p:spPr>
      </p:pic>
      <p:pic>
        <p:nvPicPr>
          <p:cNvPr id="719" name="Google Shape;719;p37" descr="A picture containing sky, photo&#10;&#10;Description generated with very high confidence"/>
          <p:cNvPicPr preferRelativeResize="0"/>
          <p:nvPr/>
        </p:nvPicPr>
        <p:blipFill rotWithShape="1">
          <a:blip r:embed="rId5">
            <a:alphaModFix/>
          </a:blip>
          <a:srcRect t="16315"/>
          <a:stretch/>
        </p:blipFill>
        <p:spPr>
          <a:xfrm>
            <a:off x="8543531" y="3661314"/>
            <a:ext cx="3508176" cy="2199753"/>
          </a:xfrm>
          <a:prstGeom prst="rect">
            <a:avLst/>
          </a:prstGeom>
          <a:noFill/>
          <a:ln>
            <a:noFill/>
          </a:ln>
        </p:spPr>
      </p:pic>
      <p:sp>
        <p:nvSpPr>
          <p:cNvPr id="720" name="Google Shape;720;p37"/>
          <p:cNvSpPr txBox="1"/>
          <p:nvPr/>
        </p:nvSpPr>
        <p:spPr>
          <a:xfrm>
            <a:off x="430784" y="2688338"/>
            <a:ext cx="2679767" cy="830997"/>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a:solidFill>
                  <a:schemeClr val="dk1"/>
                </a:solidFill>
                <a:latin typeface="Rockwell"/>
                <a:ea typeface="Rockwell"/>
                <a:cs typeface="Rockwell"/>
                <a:sym typeface="Rockwell"/>
              </a:rPr>
              <a:t>negative</a:t>
            </a:r>
            <a:endParaRPr/>
          </a:p>
          <a:p>
            <a:pPr marL="0" marR="0" lvl="0" indent="0" algn="r" rtl="0">
              <a:spcBef>
                <a:spcPts val="0"/>
              </a:spcBef>
              <a:spcAft>
                <a:spcPts val="0"/>
              </a:spcAft>
              <a:buNone/>
            </a:pPr>
            <a:r>
              <a:rPr lang="en-US" sz="2400">
                <a:solidFill>
                  <a:schemeClr val="dk1"/>
                </a:solidFill>
                <a:latin typeface="Rockwell"/>
                <a:ea typeface="Rockwell"/>
                <a:cs typeface="Rockwell"/>
                <a:sym typeface="Rockwell"/>
              </a:rPr>
              <a:t>transsortativity</a:t>
            </a:r>
            <a:endParaRPr sz="2400">
              <a:solidFill>
                <a:schemeClr val="dk1"/>
              </a:solidFill>
              <a:latin typeface="Rockwell"/>
              <a:ea typeface="Rockwell"/>
              <a:cs typeface="Rockwell"/>
              <a:sym typeface="Rockwell"/>
            </a:endParaRPr>
          </a:p>
        </p:txBody>
      </p:sp>
      <p:sp>
        <p:nvSpPr>
          <p:cNvPr id="721" name="Google Shape;721;p37"/>
          <p:cNvSpPr txBox="1"/>
          <p:nvPr/>
        </p:nvSpPr>
        <p:spPr>
          <a:xfrm>
            <a:off x="4727218" y="2873004"/>
            <a:ext cx="2737564" cy="461665"/>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Rockwell"/>
                <a:ea typeface="Rockwell"/>
                <a:cs typeface="Rockwell"/>
                <a:sym typeface="Rockwell"/>
              </a:rPr>
              <a:t>original network</a:t>
            </a:r>
            <a:endParaRPr/>
          </a:p>
        </p:txBody>
      </p:sp>
      <p:sp>
        <p:nvSpPr>
          <p:cNvPr id="722" name="Google Shape;722;p37"/>
          <p:cNvSpPr txBox="1"/>
          <p:nvPr/>
        </p:nvSpPr>
        <p:spPr>
          <a:xfrm>
            <a:off x="9017457" y="2688338"/>
            <a:ext cx="2679767" cy="830997"/>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Rockwell"/>
                <a:ea typeface="Rockwell"/>
                <a:cs typeface="Rockwell"/>
                <a:sym typeface="Rockwell"/>
              </a:rPr>
              <a:t>positive</a:t>
            </a:r>
            <a:endParaRPr/>
          </a:p>
          <a:p>
            <a:pPr marL="0" marR="0" lvl="0" indent="0" algn="l" rtl="0">
              <a:spcBef>
                <a:spcPts val="0"/>
              </a:spcBef>
              <a:spcAft>
                <a:spcPts val="0"/>
              </a:spcAft>
              <a:buNone/>
            </a:pPr>
            <a:r>
              <a:rPr lang="en-US" sz="2400">
                <a:solidFill>
                  <a:schemeClr val="dk1"/>
                </a:solidFill>
                <a:latin typeface="Rockwell"/>
                <a:ea typeface="Rockwell"/>
                <a:cs typeface="Rockwell"/>
                <a:sym typeface="Rockwell"/>
              </a:rPr>
              <a:t>transsortativity</a:t>
            </a:r>
            <a:endParaRPr sz="2400">
              <a:solidFill>
                <a:schemeClr val="dk1"/>
              </a:solidFill>
              <a:latin typeface="Rockwell"/>
              <a:ea typeface="Rockwell"/>
              <a:cs typeface="Rockwell"/>
              <a:sym typeface="Rockwell"/>
            </a:endParaRPr>
          </a:p>
        </p:txBody>
      </p:sp>
      <p:pic>
        <p:nvPicPr>
          <p:cNvPr id="723" name="Google Shape;723;p37"/>
          <p:cNvPicPr preferRelativeResize="0"/>
          <p:nvPr/>
        </p:nvPicPr>
        <p:blipFill rotWithShape="1">
          <a:blip r:embed="rId6">
            <a:alphaModFix/>
          </a:blip>
          <a:srcRect/>
          <a:stretch/>
        </p:blipFill>
        <p:spPr>
          <a:xfrm>
            <a:off x="9048585" y="1927577"/>
            <a:ext cx="1056566" cy="744190"/>
          </a:xfrm>
          <a:prstGeom prst="rect">
            <a:avLst/>
          </a:prstGeom>
          <a:noFill/>
          <a:ln>
            <a:noFill/>
          </a:ln>
        </p:spPr>
      </p:pic>
      <p:pic>
        <p:nvPicPr>
          <p:cNvPr id="724" name="Google Shape;724;p37"/>
          <p:cNvPicPr preferRelativeResize="0"/>
          <p:nvPr/>
        </p:nvPicPr>
        <p:blipFill rotWithShape="1">
          <a:blip r:embed="rId7">
            <a:alphaModFix/>
          </a:blip>
          <a:srcRect/>
          <a:stretch/>
        </p:blipFill>
        <p:spPr>
          <a:xfrm>
            <a:off x="1908314" y="1974178"/>
            <a:ext cx="1147335" cy="714944"/>
          </a:xfrm>
          <a:prstGeom prst="rect">
            <a:avLst/>
          </a:prstGeom>
          <a:noFill/>
          <a:ln>
            <a:noFill/>
          </a:ln>
        </p:spPr>
      </p:pic>
      <p:sp>
        <p:nvSpPr>
          <p:cNvPr id="725" name="Google Shape;725;p37"/>
          <p:cNvSpPr txBox="1"/>
          <p:nvPr/>
        </p:nvSpPr>
        <p:spPr>
          <a:xfrm>
            <a:off x="4173414" y="4669847"/>
            <a:ext cx="4537095" cy="114378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2400">
                <a:solidFill>
                  <a:schemeClr val="dk2"/>
                </a:solidFill>
                <a:latin typeface="Calibri"/>
                <a:ea typeface="Calibri"/>
                <a:cs typeface="Calibri"/>
                <a:sym typeface="Calibri"/>
              </a:rPr>
              <a:t>* all networks have the same lower order structure: </a:t>
            </a:r>
            <a:r>
              <a:rPr lang="en-US" sz="2400" u="sng">
                <a:solidFill>
                  <a:schemeClr val="dk2"/>
                </a:solidFill>
                <a:latin typeface="Calibri"/>
                <a:ea typeface="Calibri"/>
                <a:cs typeface="Calibri"/>
                <a:sym typeface="Calibri"/>
              </a:rPr>
              <a:t>degree</a:t>
            </a:r>
            <a:r>
              <a:rPr lang="en-US" sz="2400">
                <a:solidFill>
                  <a:schemeClr val="dk2"/>
                </a:solidFill>
                <a:latin typeface="Calibri"/>
                <a:ea typeface="Calibri"/>
                <a:cs typeface="Calibri"/>
                <a:sym typeface="Calibri"/>
              </a:rPr>
              <a:t> and </a:t>
            </a:r>
            <a:r>
              <a:rPr lang="en-US" sz="2400" u="sng">
                <a:solidFill>
                  <a:schemeClr val="dk2"/>
                </a:solidFill>
                <a:latin typeface="Calibri"/>
                <a:ea typeface="Calibri"/>
                <a:cs typeface="Calibri"/>
                <a:sym typeface="Calibri"/>
              </a:rPr>
              <a:t>joint degree</a:t>
            </a:r>
            <a:r>
              <a:rPr lang="en-US" sz="2400">
                <a:solidFill>
                  <a:schemeClr val="dk2"/>
                </a:solidFill>
                <a:latin typeface="Calibri"/>
                <a:ea typeface="Calibri"/>
                <a:cs typeface="Calibri"/>
                <a:sym typeface="Calibri"/>
              </a:rPr>
              <a:t> distributions</a:t>
            </a:r>
            <a:endParaRPr/>
          </a:p>
        </p:txBody>
      </p:sp>
      <p:sp>
        <p:nvSpPr>
          <p:cNvPr id="726" name="Google Shape;726;p37"/>
          <p:cNvSpPr/>
          <p:nvPr/>
        </p:nvSpPr>
        <p:spPr>
          <a:xfrm>
            <a:off x="614900" y="6280973"/>
            <a:ext cx="10779319"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7F7F7F"/>
              </a:buClr>
              <a:buSzPts val="1800"/>
              <a:buFont typeface="Arial"/>
              <a:buNone/>
            </a:pPr>
            <a:r>
              <a:rPr lang="en-US" sz="1800">
                <a:solidFill>
                  <a:srgbClr val="7F7F7F"/>
                </a:solidFill>
                <a:latin typeface="Arial"/>
                <a:ea typeface="Arial"/>
                <a:cs typeface="Arial"/>
                <a:sym typeface="Arial"/>
              </a:rPr>
              <a:t>[Ngo, Percus, Burghardt &amp; Lerman (2020) The Transsortative Structure of Networks,  </a:t>
            </a:r>
            <a:r>
              <a:rPr lang="en-US" sz="1800" i="1">
                <a:solidFill>
                  <a:srgbClr val="7F7F7F"/>
                </a:solidFill>
                <a:latin typeface="Arial"/>
                <a:ea typeface="Arial"/>
                <a:cs typeface="Arial"/>
                <a:sym typeface="Arial"/>
              </a:rPr>
              <a:t>in J Royal Society Proc. A</a:t>
            </a:r>
            <a:r>
              <a:rPr lang="en-US" sz="2000">
                <a:solidFill>
                  <a:srgbClr val="7F7F7F"/>
                </a:solidFill>
                <a:latin typeface="Arial"/>
                <a:ea typeface="Arial"/>
                <a:cs typeface="Arial"/>
                <a:sym typeface="Arial"/>
              </a:rPr>
              <a:t>]</a:t>
            </a:r>
            <a:endParaRPr sz="2800">
              <a:solidFill>
                <a:srgbClr val="7F7F7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grpSp>
        <p:nvGrpSpPr>
          <p:cNvPr id="731" name="Google Shape;731;p38"/>
          <p:cNvGrpSpPr/>
          <p:nvPr/>
        </p:nvGrpSpPr>
        <p:grpSpPr>
          <a:xfrm>
            <a:off x="822253" y="2535128"/>
            <a:ext cx="4297428" cy="3243733"/>
            <a:chOff x="2696069" y="1947518"/>
            <a:chExt cx="4297428" cy="3243733"/>
          </a:xfrm>
        </p:grpSpPr>
        <p:sp>
          <p:nvSpPr>
            <p:cNvPr id="732" name="Google Shape;732;p38"/>
            <p:cNvSpPr/>
            <p:nvPr/>
          </p:nvSpPr>
          <p:spPr>
            <a:xfrm>
              <a:off x="2696069" y="1947518"/>
              <a:ext cx="4297428" cy="3220114"/>
            </a:xfrm>
            <a:custGeom>
              <a:avLst/>
              <a:gdLst/>
              <a:ahLst/>
              <a:cxnLst/>
              <a:rect l="l" t="t" r="r" b="b"/>
              <a:pathLst>
                <a:path w="2166620" h="1624964" extrusionOk="0">
                  <a:moveTo>
                    <a:pt x="0" y="1624963"/>
                  </a:moveTo>
                  <a:lnTo>
                    <a:pt x="2166617" y="1624963"/>
                  </a:lnTo>
                  <a:lnTo>
                    <a:pt x="2166617" y="0"/>
                  </a:lnTo>
                  <a:lnTo>
                    <a:pt x="0" y="0"/>
                  </a:lnTo>
                  <a:lnTo>
                    <a:pt x="0" y="162496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733;p38"/>
            <p:cNvSpPr/>
            <p:nvPr/>
          </p:nvSpPr>
          <p:spPr>
            <a:xfrm>
              <a:off x="3247544" y="2245594"/>
              <a:ext cx="3356273" cy="25343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38"/>
            <p:cNvSpPr txBox="1"/>
            <p:nvPr/>
          </p:nvSpPr>
          <p:spPr>
            <a:xfrm>
              <a:off x="3202550" y="4793706"/>
              <a:ext cx="85646"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a:solidFill>
                    <a:srgbClr val="252525"/>
                  </a:solidFill>
                  <a:latin typeface="Arial"/>
                  <a:ea typeface="Arial"/>
                  <a:cs typeface="Arial"/>
                  <a:sym typeface="Arial"/>
                </a:rPr>
                <a:t>0</a:t>
              </a:r>
              <a:endParaRPr sz="1200">
                <a:solidFill>
                  <a:schemeClr val="dk1"/>
                </a:solidFill>
                <a:latin typeface="Arial"/>
                <a:ea typeface="Arial"/>
                <a:cs typeface="Arial"/>
                <a:sym typeface="Arial"/>
              </a:endParaRPr>
            </a:p>
          </p:txBody>
        </p:sp>
        <p:sp>
          <p:nvSpPr>
            <p:cNvPr id="735" name="Google Shape;735;p38"/>
            <p:cNvSpPr txBox="1"/>
            <p:nvPr/>
          </p:nvSpPr>
          <p:spPr>
            <a:xfrm>
              <a:off x="3927742" y="4793706"/>
              <a:ext cx="256937"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a:solidFill>
                    <a:srgbClr val="252525"/>
                  </a:solidFill>
                  <a:latin typeface="Arial"/>
                  <a:ea typeface="Arial"/>
                  <a:cs typeface="Arial"/>
                  <a:sym typeface="Arial"/>
                </a:rPr>
                <a:t>100</a:t>
              </a:r>
              <a:endParaRPr sz="1200">
                <a:solidFill>
                  <a:schemeClr val="dk1"/>
                </a:solidFill>
                <a:latin typeface="Arial"/>
                <a:ea typeface="Arial"/>
                <a:cs typeface="Arial"/>
                <a:sym typeface="Arial"/>
              </a:endParaRPr>
            </a:p>
          </p:txBody>
        </p:sp>
        <p:sp>
          <p:nvSpPr>
            <p:cNvPr id="736" name="Google Shape;736;p38"/>
            <p:cNvSpPr txBox="1"/>
            <p:nvPr/>
          </p:nvSpPr>
          <p:spPr>
            <a:xfrm>
              <a:off x="4491777" y="4793706"/>
              <a:ext cx="985098" cy="397545"/>
            </a:xfrm>
            <a:prstGeom prst="rect">
              <a:avLst/>
            </a:prstGeom>
            <a:noFill/>
            <a:ln>
              <a:noFill/>
            </a:ln>
          </p:spPr>
          <p:txBody>
            <a:bodyPr spcFirstLastPara="1" wrap="square" lIns="0" tIns="0" rIns="0" bIns="0" anchor="t" anchorCtr="0">
              <a:spAutoFit/>
            </a:bodyPr>
            <a:lstStyle/>
            <a:p>
              <a:pPr marL="79314" marR="0" lvl="0" indent="0" algn="l" rtl="0">
                <a:spcBef>
                  <a:spcPts val="0"/>
                </a:spcBef>
                <a:spcAft>
                  <a:spcPts val="0"/>
                </a:spcAft>
                <a:buNone/>
              </a:pPr>
              <a:r>
                <a:rPr lang="en-US" sz="1200">
                  <a:solidFill>
                    <a:srgbClr val="252525"/>
                  </a:solidFill>
                  <a:latin typeface="Arial"/>
                  <a:ea typeface="Arial"/>
                  <a:cs typeface="Arial"/>
                  <a:sym typeface="Arial"/>
                </a:rPr>
                <a:t>200</a:t>
              </a:r>
              <a:endParaRPr sz="1200">
                <a:solidFill>
                  <a:schemeClr val="dk1"/>
                </a:solidFill>
                <a:latin typeface="Arial"/>
                <a:ea typeface="Arial"/>
                <a:cs typeface="Arial"/>
                <a:sym typeface="Arial"/>
              </a:endParaRPr>
            </a:p>
            <a:p>
              <a:pPr marL="0" marR="0" lvl="0" indent="0" algn="l" rtl="0">
                <a:spcBef>
                  <a:spcPts val="119"/>
                </a:spcBef>
                <a:spcAft>
                  <a:spcPts val="0"/>
                </a:spcAft>
                <a:buNone/>
              </a:pPr>
              <a:r>
                <a:rPr lang="en-US" sz="1300">
                  <a:solidFill>
                    <a:srgbClr val="252525"/>
                  </a:solidFill>
                  <a:latin typeface="Arial"/>
                  <a:ea typeface="Arial"/>
                  <a:cs typeface="Arial"/>
                  <a:sym typeface="Arial"/>
                </a:rPr>
                <a:t>Degree k</a:t>
              </a:r>
              <a:endParaRPr sz="1300">
                <a:solidFill>
                  <a:schemeClr val="dk1"/>
                </a:solidFill>
                <a:latin typeface="Arial"/>
                <a:ea typeface="Arial"/>
                <a:cs typeface="Arial"/>
                <a:sym typeface="Arial"/>
              </a:endParaRPr>
            </a:p>
          </p:txBody>
        </p:sp>
        <p:sp>
          <p:nvSpPr>
            <p:cNvPr id="737" name="Google Shape;737;p38"/>
            <p:cNvSpPr txBox="1"/>
            <p:nvPr/>
          </p:nvSpPr>
          <p:spPr>
            <a:xfrm>
              <a:off x="5592993" y="4793706"/>
              <a:ext cx="256937"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a:solidFill>
                    <a:srgbClr val="252525"/>
                  </a:solidFill>
                  <a:latin typeface="Arial"/>
                  <a:ea typeface="Arial"/>
                  <a:cs typeface="Arial"/>
                  <a:sym typeface="Arial"/>
                </a:rPr>
                <a:t>300</a:t>
              </a:r>
              <a:endParaRPr sz="1200">
                <a:solidFill>
                  <a:schemeClr val="dk1"/>
                </a:solidFill>
                <a:latin typeface="Arial"/>
                <a:ea typeface="Arial"/>
                <a:cs typeface="Arial"/>
                <a:sym typeface="Arial"/>
              </a:endParaRPr>
            </a:p>
          </p:txBody>
        </p:sp>
        <p:sp>
          <p:nvSpPr>
            <p:cNvPr id="738" name="Google Shape;738;p38"/>
            <p:cNvSpPr txBox="1"/>
            <p:nvPr/>
          </p:nvSpPr>
          <p:spPr>
            <a:xfrm>
              <a:off x="6425618" y="4793706"/>
              <a:ext cx="256937"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a:solidFill>
                    <a:srgbClr val="252525"/>
                  </a:solidFill>
                  <a:latin typeface="Arial"/>
                  <a:ea typeface="Arial"/>
                  <a:cs typeface="Arial"/>
                  <a:sym typeface="Arial"/>
                </a:rPr>
                <a:t>400</a:t>
              </a:r>
              <a:endParaRPr sz="1200">
                <a:solidFill>
                  <a:schemeClr val="dk1"/>
                </a:solidFill>
                <a:latin typeface="Arial"/>
                <a:ea typeface="Arial"/>
                <a:cs typeface="Arial"/>
                <a:sym typeface="Arial"/>
              </a:endParaRPr>
            </a:p>
          </p:txBody>
        </p:sp>
        <p:sp>
          <p:nvSpPr>
            <p:cNvPr id="739" name="Google Shape;739;p38"/>
            <p:cNvSpPr txBox="1"/>
            <p:nvPr/>
          </p:nvSpPr>
          <p:spPr>
            <a:xfrm>
              <a:off x="2928845" y="2734589"/>
              <a:ext cx="254420" cy="2174954"/>
            </a:xfrm>
            <a:prstGeom prst="rect">
              <a:avLst/>
            </a:prstGeom>
            <a:noFill/>
            <a:ln>
              <a:noFill/>
            </a:ln>
          </p:spPr>
          <p:txBody>
            <a:bodyPr spcFirstLastPara="1" wrap="square" lIns="0" tIns="0" rIns="0" bIns="0" anchor="t" anchorCtr="0">
              <a:spAutoFit/>
            </a:bodyPr>
            <a:lstStyle/>
            <a:p>
              <a:pPr marL="0" marR="25179" lvl="0" indent="0" algn="l" rtl="0">
                <a:spcBef>
                  <a:spcPts val="0"/>
                </a:spcBef>
                <a:spcAft>
                  <a:spcPts val="0"/>
                </a:spcAft>
                <a:buNone/>
              </a:pPr>
              <a:r>
                <a:rPr lang="en-US" sz="1200">
                  <a:solidFill>
                    <a:srgbClr val="252525"/>
                  </a:solidFill>
                  <a:latin typeface="Arial"/>
                  <a:ea typeface="Arial"/>
                  <a:cs typeface="Arial"/>
                  <a:sym typeface="Arial"/>
                </a:rPr>
                <a:t>0.8</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25179" lvl="0" indent="0" algn="l" rtl="0">
                <a:spcBef>
                  <a:spcPts val="971"/>
                </a:spcBef>
                <a:spcAft>
                  <a:spcPts val="0"/>
                </a:spcAft>
                <a:buNone/>
              </a:pPr>
              <a:r>
                <a:rPr lang="en-US" sz="1200">
                  <a:solidFill>
                    <a:srgbClr val="252525"/>
                  </a:solidFill>
                  <a:latin typeface="Arial"/>
                  <a:ea typeface="Arial"/>
                  <a:cs typeface="Arial"/>
                  <a:sym typeface="Arial"/>
                </a:rPr>
                <a:t>0.6</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25179" lvl="0" indent="0" algn="l" rtl="0">
                <a:spcBef>
                  <a:spcPts val="971"/>
                </a:spcBef>
                <a:spcAft>
                  <a:spcPts val="0"/>
                </a:spcAft>
                <a:buNone/>
              </a:pPr>
              <a:r>
                <a:rPr lang="en-US" sz="1200">
                  <a:solidFill>
                    <a:srgbClr val="252525"/>
                  </a:solidFill>
                  <a:latin typeface="Arial"/>
                  <a:ea typeface="Arial"/>
                  <a:cs typeface="Arial"/>
                  <a:sym typeface="Arial"/>
                </a:rPr>
                <a:t>0.4</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marR="25179" lvl="0" indent="0" algn="l" rtl="0">
                <a:spcBef>
                  <a:spcPts val="971"/>
                </a:spcBef>
                <a:spcAft>
                  <a:spcPts val="0"/>
                </a:spcAft>
                <a:buNone/>
              </a:pPr>
              <a:r>
                <a:rPr lang="en-US" sz="1200">
                  <a:solidFill>
                    <a:srgbClr val="252525"/>
                  </a:solidFill>
                  <a:latin typeface="Arial"/>
                  <a:ea typeface="Arial"/>
                  <a:cs typeface="Arial"/>
                  <a:sym typeface="Arial"/>
                </a:rPr>
                <a:t>0.2</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168699" marR="0" lvl="0" indent="0" algn="l" rtl="0">
                <a:spcBef>
                  <a:spcPts val="971"/>
                </a:spcBef>
                <a:spcAft>
                  <a:spcPts val="0"/>
                </a:spcAft>
                <a:buNone/>
              </a:pPr>
              <a:r>
                <a:rPr lang="en-US" sz="1200">
                  <a:solidFill>
                    <a:srgbClr val="252525"/>
                  </a:solidFill>
                  <a:latin typeface="Arial"/>
                  <a:ea typeface="Arial"/>
                  <a:cs typeface="Arial"/>
                  <a:sym typeface="Arial"/>
                </a:rPr>
                <a:t>0</a:t>
              </a:r>
              <a:endParaRPr sz="1200">
                <a:solidFill>
                  <a:schemeClr val="dk1"/>
                </a:solidFill>
                <a:latin typeface="Arial"/>
                <a:ea typeface="Arial"/>
                <a:cs typeface="Arial"/>
                <a:sym typeface="Arial"/>
              </a:endParaRPr>
            </a:p>
          </p:txBody>
        </p:sp>
        <p:sp>
          <p:nvSpPr>
            <p:cNvPr id="740" name="Google Shape;740;p38"/>
            <p:cNvSpPr txBox="1"/>
            <p:nvPr/>
          </p:nvSpPr>
          <p:spPr>
            <a:xfrm>
              <a:off x="3097672" y="2255589"/>
              <a:ext cx="85646"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a:solidFill>
                    <a:srgbClr val="252525"/>
                  </a:solidFill>
                  <a:latin typeface="Arial"/>
                  <a:ea typeface="Arial"/>
                  <a:cs typeface="Arial"/>
                  <a:sym typeface="Arial"/>
                </a:rPr>
                <a:t>1</a:t>
              </a:r>
              <a:endParaRPr sz="1200">
                <a:solidFill>
                  <a:schemeClr val="dk1"/>
                </a:solidFill>
                <a:latin typeface="Arial"/>
                <a:ea typeface="Arial"/>
                <a:cs typeface="Arial"/>
                <a:sym typeface="Arial"/>
              </a:endParaRPr>
            </a:p>
          </p:txBody>
        </p:sp>
        <p:sp>
          <p:nvSpPr>
            <p:cNvPr id="741" name="Google Shape;741;p38"/>
            <p:cNvSpPr txBox="1"/>
            <p:nvPr/>
          </p:nvSpPr>
          <p:spPr>
            <a:xfrm rot="-5400000">
              <a:off x="1888227" y="3533646"/>
              <a:ext cx="1832156" cy="200055"/>
            </a:xfrm>
            <a:prstGeom prst="rect">
              <a:avLst/>
            </a:prstGeom>
            <a:noFill/>
            <a:ln>
              <a:noFill/>
            </a:ln>
          </p:spPr>
          <p:txBody>
            <a:bodyPr spcFirstLastPara="1" wrap="square" lIns="0" tIns="0" rIns="0" bIns="0" anchor="t" anchorCtr="0">
              <a:spAutoFit/>
            </a:bodyPr>
            <a:lstStyle/>
            <a:p>
              <a:pPr marL="25179" marR="0" lvl="0" indent="0" algn="l" rtl="0">
                <a:spcBef>
                  <a:spcPts val="0"/>
                </a:spcBef>
                <a:spcAft>
                  <a:spcPts val="0"/>
                </a:spcAft>
                <a:buNone/>
              </a:pPr>
              <a:r>
                <a:rPr lang="en-US" sz="1300">
                  <a:solidFill>
                    <a:srgbClr val="252525"/>
                  </a:solidFill>
                  <a:latin typeface="Arial"/>
                  <a:ea typeface="Arial"/>
                  <a:cs typeface="Arial"/>
                  <a:sym typeface="Arial"/>
                </a:rPr>
                <a:t>Probability of paradox</a:t>
              </a:r>
              <a:endParaRPr sz="1300">
                <a:solidFill>
                  <a:schemeClr val="dk1"/>
                </a:solidFill>
                <a:latin typeface="Arial"/>
                <a:ea typeface="Arial"/>
                <a:cs typeface="Arial"/>
                <a:sym typeface="Arial"/>
              </a:endParaRPr>
            </a:p>
          </p:txBody>
        </p:sp>
      </p:grpSp>
      <p:sp>
        <p:nvSpPr>
          <p:cNvPr id="742" name="Google Shape;742;p38"/>
          <p:cNvSpPr txBox="1"/>
          <p:nvPr/>
        </p:nvSpPr>
        <p:spPr>
          <a:xfrm>
            <a:off x="1529708" y="2809014"/>
            <a:ext cx="3454476" cy="5078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900">
              <a:solidFill>
                <a:schemeClr val="dk1"/>
              </a:solidFill>
              <a:latin typeface="Times New Roman"/>
              <a:ea typeface="Times New Roman"/>
              <a:cs typeface="Times New Roman"/>
              <a:sym typeface="Times New Roman"/>
            </a:endParaRPr>
          </a:p>
          <a:p>
            <a:pPr marL="1023526" marR="0" lvl="0" indent="0" algn="l" rtl="0">
              <a:spcBef>
                <a:spcPts val="0"/>
              </a:spcBef>
              <a:spcAft>
                <a:spcPts val="0"/>
              </a:spcAft>
              <a:buNone/>
            </a:pPr>
            <a:r>
              <a:rPr lang="en-US" sz="1200">
                <a:solidFill>
                  <a:schemeClr val="dk1"/>
                </a:solidFill>
                <a:latin typeface="Arial"/>
                <a:ea typeface="Arial"/>
                <a:cs typeface="Arial"/>
                <a:sym typeface="Arial"/>
              </a:rPr>
              <a:t>Empirical (Skitter internet)</a:t>
            </a:r>
            <a:endParaRPr sz="900">
              <a:solidFill>
                <a:schemeClr val="dk1"/>
              </a:solidFill>
              <a:latin typeface="Arial"/>
              <a:ea typeface="Arial"/>
              <a:cs typeface="Arial"/>
              <a:sym typeface="Arial"/>
            </a:endParaRPr>
          </a:p>
          <a:p>
            <a:pPr marL="1023526" marR="0" lvl="0" indent="0" algn="l" rtl="0">
              <a:spcBef>
                <a:spcPts val="0"/>
              </a:spcBef>
              <a:spcAft>
                <a:spcPts val="0"/>
              </a:spcAft>
              <a:buNone/>
            </a:pPr>
            <a:r>
              <a:rPr lang="en-US" sz="1200">
                <a:solidFill>
                  <a:schemeClr val="dk1"/>
                </a:solidFill>
                <a:latin typeface="Arial"/>
                <a:ea typeface="Arial"/>
                <a:cs typeface="Arial"/>
                <a:sym typeface="Arial"/>
              </a:rPr>
              <a:t>assortativity model prediction</a:t>
            </a:r>
            <a:r>
              <a:rPr lang="en-US" sz="900">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743" name="Google Shape;743;p38"/>
          <p:cNvSpPr txBox="1"/>
          <p:nvPr/>
        </p:nvSpPr>
        <p:spPr>
          <a:xfrm>
            <a:off x="1121134" y="1414860"/>
            <a:ext cx="906754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Given a network, calculate the fraction of degree-</a:t>
            </a:r>
            <a:r>
              <a:rPr lang="en-US" sz="2400" i="1">
                <a:solidFill>
                  <a:schemeClr val="dk1"/>
                </a:solidFill>
                <a:latin typeface="Calibri"/>
                <a:ea typeface="Calibri"/>
                <a:cs typeface="Calibri"/>
                <a:sym typeface="Calibri"/>
              </a:rPr>
              <a:t>k</a:t>
            </a:r>
            <a:r>
              <a:rPr lang="en-US" sz="2400">
                <a:solidFill>
                  <a:schemeClr val="dk1"/>
                </a:solidFill>
                <a:latin typeface="Calibri"/>
                <a:ea typeface="Calibri"/>
                <a:cs typeface="Calibri"/>
                <a:sym typeface="Calibri"/>
              </a:rPr>
              <a:t> nodes the majority of whose neighbors have a higher degree</a:t>
            </a:r>
            <a:endParaRPr/>
          </a:p>
        </p:txBody>
      </p:sp>
      <p:pic>
        <p:nvPicPr>
          <p:cNvPr id="744" name="Google Shape;744;p38" descr="C:\Users\lerman\Dropbox\my-papers\2016\StrongFriendship\paradox2-eps-converted-to.png"/>
          <p:cNvPicPr preferRelativeResize="0"/>
          <p:nvPr/>
        </p:nvPicPr>
        <p:blipFill rotWithShape="1">
          <a:blip r:embed="rId4">
            <a:alphaModFix/>
          </a:blip>
          <a:srcRect l="36949" t="7211" r="35937" b="50223"/>
          <a:stretch/>
        </p:blipFill>
        <p:spPr>
          <a:xfrm>
            <a:off x="5487734" y="2809014"/>
            <a:ext cx="3954952" cy="3004242"/>
          </a:xfrm>
          <a:prstGeom prst="rect">
            <a:avLst/>
          </a:prstGeom>
          <a:noFill/>
          <a:ln>
            <a:noFill/>
          </a:ln>
        </p:spPr>
      </p:pic>
      <p:sp>
        <p:nvSpPr>
          <p:cNvPr id="745" name="Google Shape;745;p38"/>
          <p:cNvSpPr txBox="1"/>
          <p:nvPr/>
        </p:nvSpPr>
        <p:spPr>
          <a:xfrm>
            <a:off x="6180255" y="2809014"/>
            <a:ext cx="3454476" cy="6924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900">
              <a:solidFill>
                <a:schemeClr val="dk1"/>
              </a:solidFill>
              <a:latin typeface="Times New Roman"/>
              <a:ea typeface="Times New Roman"/>
              <a:cs typeface="Times New Roman"/>
              <a:sym typeface="Times New Roman"/>
            </a:endParaRPr>
          </a:p>
          <a:p>
            <a:pPr marL="1023526" marR="0" lvl="0" indent="0" algn="l" rtl="0">
              <a:spcBef>
                <a:spcPts val="0"/>
              </a:spcBef>
              <a:spcAft>
                <a:spcPts val="0"/>
              </a:spcAft>
              <a:buNone/>
            </a:pPr>
            <a:r>
              <a:rPr lang="en-US" sz="1200">
                <a:solidFill>
                  <a:schemeClr val="dk1"/>
                </a:solidFill>
                <a:latin typeface="Arial"/>
                <a:ea typeface="Arial"/>
                <a:cs typeface="Arial"/>
                <a:sym typeface="Arial"/>
              </a:rPr>
              <a:t>Empirical (Skitter internet)</a:t>
            </a:r>
            <a:endParaRPr sz="900">
              <a:solidFill>
                <a:schemeClr val="dk1"/>
              </a:solidFill>
              <a:latin typeface="Arial"/>
              <a:ea typeface="Arial"/>
              <a:cs typeface="Arial"/>
              <a:sym typeface="Arial"/>
            </a:endParaRPr>
          </a:p>
          <a:p>
            <a:pPr marL="1023526" marR="0" lvl="0" indent="0" algn="l" rtl="0">
              <a:spcBef>
                <a:spcPts val="0"/>
              </a:spcBef>
              <a:spcAft>
                <a:spcPts val="0"/>
              </a:spcAft>
              <a:buNone/>
            </a:pPr>
            <a:r>
              <a:rPr lang="en-US" sz="1200">
                <a:solidFill>
                  <a:schemeClr val="dk1"/>
                </a:solidFill>
                <a:latin typeface="Arial"/>
                <a:ea typeface="Arial"/>
                <a:cs typeface="Arial"/>
                <a:sym typeface="Arial"/>
              </a:rPr>
              <a:t>assortativity model prediction</a:t>
            </a:r>
            <a:endParaRPr/>
          </a:p>
          <a:p>
            <a:pPr marL="1023526" marR="0" lvl="0" indent="0" algn="l" rtl="0">
              <a:spcBef>
                <a:spcPts val="0"/>
              </a:spcBef>
              <a:spcAft>
                <a:spcPts val="0"/>
              </a:spcAft>
              <a:buNone/>
            </a:pPr>
            <a:r>
              <a:rPr lang="en-US" sz="1200">
                <a:solidFill>
                  <a:schemeClr val="dk1"/>
                </a:solidFill>
                <a:latin typeface="Arial"/>
                <a:ea typeface="Arial"/>
                <a:cs typeface="Arial"/>
                <a:sym typeface="Arial"/>
              </a:rPr>
              <a:t>transsort. model prediction</a:t>
            </a:r>
            <a:r>
              <a:rPr lang="en-US" sz="900">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cxnSp>
        <p:nvCxnSpPr>
          <p:cNvPr id="746" name="Google Shape;746;p38"/>
          <p:cNvCxnSpPr/>
          <p:nvPr/>
        </p:nvCxnSpPr>
        <p:spPr>
          <a:xfrm rot="10800000" flipH="1">
            <a:off x="6949530" y="3216829"/>
            <a:ext cx="182880" cy="1"/>
          </a:xfrm>
          <a:prstGeom prst="straightConnector1">
            <a:avLst/>
          </a:prstGeom>
          <a:noFill/>
          <a:ln w="12700" cap="flat" cmpd="sng">
            <a:solidFill>
              <a:srgbClr val="FF0000"/>
            </a:solidFill>
            <a:prstDash val="dash"/>
            <a:round/>
            <a:headEnd type="none" w="sm" len="sm"/>
            <a:tailEnd type="none" w="sm" len="sm"/>
          </a:ln>
        </p:spPr>
      </p:cxnSp>
      <p:cxnSp>
        <p:nvCxnSpPr>
          <p:cNvPr id="747" name="Google Shape;747;p38"/>
          <p:cNvCxnSpPr/>
          <p:nvPr/>
        </p:nvCxnSpPr>
        <p:spPr>
          <a:xfrm rot="10800000" flipH="1">
            <a:off x="6944762" y="3397805"/>
            <a:ext cx="182880" cy="1"/>
          </a:xfrm>
          <a:prstGeom prst="straightConnector1">
            <a:avLst/>
          </a:prstGeom>
          <a:noFill/>
          <a:ln w="12700" cap="flat" cmpd="sng">
            <a:solidFill>
              <a:srgbClr val="FF0000"/>
            </a:solidFill>
            <a:prstDash val="solid"/>
            <a:round/>
            <a:headEnd type="none" w="sm" len="sm"/>
            <a:tailEnd type="none" w="sm" len="sm"/>
          </a:ln>
        </p:spPr>
      </p:cxnSp>
      <p:sp>
        <p:nvSpPr>
          <p:cNvPr id="748" name="Google Shape;748;p38"/>
          <p:cNvSpPr/>
          <p:nvPr/>
        </p:nvSpPr>
        <p:spPr>
          <a:xfrm>
            <a:off x="6710091" y="2943226"/>
            <a:ext cx="2497602" cy="616299"/>
          </a:xfrm>
          <a:prstGeom prst="rect">
            <a:avLst/>
          </a:prstGeom>
          <a:noFill/>
          <a:ln w="9525"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a:ea typeface="Times"/>
              <a:cs typeface="Times"/>
              <a:sym typeface="Times"/>
            </a:endParaRPr>
          </a:p>
        </p:txBody>
      </p:sp>
      <p:sp>
        <p:nvSpPr>
          <p:cNvPr id="749" name="Google Shape;749;p38"/>
          <p:cNvSpPr txBox="1"/>
          <p:nvPr/>
        </p:nvSpPr>
        <p:spPr>
          <a:xfrm>
            <a:off x="274320" y="6213472"/>
            <a:ext cx="11163993" cy="476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7F7F7F"/>
                </a:solidFill>
                <a:latin typeface="Calibri"/>
                <a:ea typeface="Calibri"/>
                <a:cs typeface="Calibri"/>
                <a:sym typeface="Calibri"/>
              </a:rPr>
              <a:t>[Wu et al (2017) “Neighbor-neighbor correlations explain measurement bias in networks” </a:t>
            </a:r>
            <a:r>
              <a:rPr lang="en-US" sz="1800" i="1">
                <a:solidFill>
                  <a:srgbClr val="7F7F7F"/>
                </a:solidFill>
                <a:latin typeface="Calibri"/>
                <a:ea typeface="Calibri"/>
                <a:cs typeface="Calibri"/>
                <a:sym typeface="Calibri"/>
              </a:rPr>
              <a:t>Scientific Reports </a:t>
            </a:r>
            <a:r>
              <a:rPr lang="en-US" sz="1800">
                <a:solidFill>
                  <a:srgbClr val="7F7F7F"/>
                </a:solidFill>
                <a:latin typeface="Calibri"/>
                <a:ea typeface="Calibri"/>
                <a:cs typeface="Calibri"/>
                <a:sym typeface="Calibri"/>
              </a:rPr>
              <a:t>7]</a:t>
            </a:r>
            <a:endParaRPr/>
          </a:p>
        </p:txBody>
      </p:sp>
      <p:sp>
        <p:nvSpPr>
          <p:cNvPr id="750" name="Google Shape;750;p38"/>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Transsortativity explains </a:t>
            </a:r>
            <a:r>
              <a:rPr lang="en-US" u="sng"/>
              <a:t>strong friendship paradox</a:t>
            </a:r>
            <a:endParaRPr/>
          </a:p>
        </p:txBody>
      </p:sp>
      <p:sp>
        <p:nvSpPr>
          <p:cNvPr id="751" name="Google Shape;751;p38"/>
          <p:cNvSpPr txBox="1"/>
          <p:nvPr/>
        </p:nvSpPr>
        <p:spPr>
          <a:xfrm>
            <a:off x="9318929" y="3421214"/>
            <a:ext cx="2711394" cy="193803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2400">
                <a:solidFill>
                  <a:schemeClr val="dk2"/>
                </a:solidFill>
                <a:latin typeface="Calibri"/>
                <a:ea typeface="Calibri"/>
                <a:cs typeface="Calibri"/>
                <a:sym typeface="Calibri"/>
              </a:rPr>
              <a:t>* transsortative structure is sufficient to explain the paradox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9"/>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From friendship paradox to “majority Illusion”</a:t>
            </a:r>
            <a:endParaRPr/>
          </a:p>
        </p:txBody>
      </p:sp>
      <p:sp>
        <p:nvSpPr>
          <p:cNvPr id="757" name="Google Shape;757;p39"/>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SzPts val="2800"/>
              <a:buFont typeface="Arial"/>
              <a:buChar char="•"/>
            </a:pPr>
            <a:r>
              <a:rPr lang="en-US"/>
              <a:t>Nodes have a trait: active/not, yellow/blue, heavy drinker/teetotaler, …</a:t>
            </a:r>
            <a:endParaRPr/>
          </a:p>
          <a:p>
            <a:pPr marL="457200" lvl="0" indent="-457200" algn="l" rtl="0">
              <a:spcBef>
                <a:spcPts val="560"/>
              </a:spcBef>
              <a:spcAft>
                <a:spcPts val="0"/>
              </a:spcAft>
              <a:buClr>
                <a:schemeClr val="dk1"/>
              </a:buClr>
              <a:buSzPts val="2800"/>
              <a:buFont typeface="Arial"/>
              <a:buChar char="•"/>
            </a:pPr>
            <a:r>
              <a:rPr lang="en-US"/>
              <a:t>Trait can be rare, but many nodes will overestimate its prevalence</a:t>
            </a:r>
            <a:endParaRPr/>
          </a:p>
          <a:p>
            <a:pPr marL="342900" lvl="0" indent="-165100" algn="l" rtl="0">
              <a:spcBef>
                <a:spcPts val="560"/>
              </a:spcBef>
              <a:spcAft>
                <a:spcPts val="0"/>
              </a:spcAft>
              <a:buClr>
                <a:schemeClr val="dk1"/>
              </a:buClr>
              <a:buSzPts val="2800"/>
              <a:buNone/>
            </a:pPr>
            <a:endParaRPr/>
          </a:p>
        </p:txBody>
      </p:sp>
      <p:sp>
        <p:nvSpPr>
          <p:cNvPr id="758" name="Google Shape;758;p39"/>
          <p:cNvSpPr txBox="1">
            <a:spLocks noGrp="1"/>
          </p:cNvSpPr>
          <p:nvPr>
            <p:ph type="ftr" idx="11"/>
          </p:nvPr>
        </p:nvSpPr>
        <p:spPr>
          <a:xfrm>
            <a:off x="508000" y="6248400"/>
            <a:ext cx="7315200" cy="476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a:solidFill>
                <a:schemeClr val="lt2"/>
              </a:solidFill>
              <a:latin typeface="Calibri"/>
              <a:ea typeface="Calibri"/>
              <a:cs typeface="Calibri"/>
              <a:sym typeface="Calibri"/>
            </a:endParaRPr>
          </a:p>
        </p:txBody>
      </p:sp>
      <p:pic>
        <p:nvPicPr>
          <p:cNvPr id="759" name="Google Shape;759;p39"/>
          <p:cNvPicPr preferRelativeResize="0"/>
          <p:nvPr/>
        </p:nvPicPr>
        <p:blipFill rotWithShape="1">
          <a:blip r:embed="rId3">
            <a:alphaModFix/>
          </a:blip>
          <a:srcRect/>
          <a:stretch/>
        </p:blipFill>
        <p:spPr>
          <a:xfrm>
            <a:off x="3851172" y="2542144"/>
            <a:ext cx="3311311" cy="3231657"/>
          </a:xfrm>
          <a:prstGeom prst="rect">
            <a:avLst/>
          </a:prstGeom>
          <a:noFill/>
          <a:ln>
            <a:noFill/>
          </a:ln>
        </p:spPr>
      </p:pic>
      <p:sp>
        <p:nvSpPr>
          <p:cNvPr id="760" name="Google Shape;760;p39"/>
          <p:cNvSpPr txBox="1"/>
          <p:nvPr/>
        </p:nvSpPr>
        <p:spPr>
          <a:xfrm>
            <a:off x="803556" y="6248400"/>
            <a:ext cx="8705850" cy="476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Calibri"/>
                <a:ea typeface="Calibri"/>
                <a:cs typeface="Calibri"/>
                <a:sym typeface="Calibri"/>
              </a:rPr>
              <a:t>[Lerman, Wu &amp; Yan (2016) The “Majority Illusion” in Social Networks, in </a:t>
            </a:r>
            <a:r>
              <a:rPr lang="en-US" sz="1800" i="1">
                <a:solidFill>
                  <a:srgbClr val="595959"/>
                </a:solidFill>
                <a:latin typeface="Calibri"/>
                <a:ea typeface="Calibri"/>
                <a:cs typeface="Calibri"/>
                <a:sym typeface="Calibri"/>
              </a:rPr>
              <a:t>Plos One.</a:t>
            </a:r>
            <a:r>
              <a:rPr lang="en-US" sz="1800">
                <a:solidFill>
                  <a:srgbClr val="595959"/>
                </a:solidFill>
                <a:latin typeface="Calibri"/>
                <a:ea typeface="Calibri"/>
                <a:cs typeface="Calibri"/>
                <a:sym typeface="Calibri"/>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Class size paradox</a:t>
            </a:r>
            <a:endParaRPr/>
          </a:p>
        </p:txBody>
      </p:sp>
      <p:sp>
        <p:nvSpPr>
          <p:cNvPr id="138" name="Google Shape;138;p4"/>
          <p:cNvSpPr txBox="1">
            <a:spLocks noGrp="1"/>
          </p:cNvSpPr>
          <p:nvPr>
            <p:ph type="body" idx="1"/>
          </p:nvPr>
        </p:nvSpPr>
        <p:spPr>
          <a:xfrm>
            <a:off x="609601" y="1146052"/>
            <a:ext cx="10015241" cy="93360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sz="2800"/>
              <a:t>Size of class a student experiences on average is …</a:t>
            </a:r>
            <a:endParaRPr/>
          </a:p>
          <a:p>
            <a:pPr marL="742950" lvl="1" indent="-285750" algn="l" rtl="0">
              <a:spcBef>
                <a:spcPts val="480"/>
              </a:spcBef>
              <a:spcAft>
                <a:spcPts val="0"/>
              </a:spcAft>
              <a:buClr>
                <a:schemeClr val="dk1"/>
              </a:buClr>
              <a:buSzPts val="2400"/>
              <a:buChar char="–"/>
            </a:pPr>
            <a:r>
              <a:rPr lang="en-US"/>
              <a:t>(average number of classmates)</a:t>
            </a:r>
            <a:endParaRPr/>
          </a:p>
        </p:txBody>
      </p:sp>
      <p:sp>
        <p:nvSpPr>
          <p:cNvPr id="139" name="Google Shape;139;p4"/>
          <p:cNvSpPr/>
          <p:nvPr/>
        </p:nvSpPr>
        <p:spPr>
          <a:xfrm>
            <a:off x="2888857" y="2395242"/>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5</a:t>
            </a:r>
            <a:endParaRPr sz="2000">
              <a:solidFill>
                <a:schemeClr val="dk1"/>
              </a:solidFill>
              <a:latin typeface="Calibri"/>
              <a:ea typeface="Calibri"/>
              <a:cs typeface="Calibri"/>
              <a:sym typeface="Calibri"/>
            </a:endParaRPr>
          </a:p>
        </p:txBody>
      </p:sp>
      <p:sp>
        <p:nvSpPr>
          <p:cNvPr id="140" name="Google Shape;140;p4"/>
          <p:cNvSpPr/>
          <p:nvPr/>
        </p:nvSpPr>
        <p:spPr>
          <a:xfrm>
            <a:off x="5316467" y="2395242"/>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10</a:t>
            </a:r>
            <a:endParaRPr/>
          </a:p>
        </p:txBody>
      </p:sp>
      <p:sp>
        <p:nvSpPr>
          <p:cNvPr id="141" name="Google Shape;141;p4"/>
          <p:cNvSpPr/>
          <p:nvPr/>
        </p:nvSpPr>
        <p:spPr>
          <a:xfrm>
            <a:off x="2888857" y="3795165"/>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42" name="Google Shape;142;p4"/>
          <p:cNvSpPr/>
          <p:nvPr/>
        </p:nvSpPr>
        <p:spPr>
          <a:xfrm>
            <a:off x="5327256" y="3795164"/>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5</a:t>
            </a:r>
            <a:endParaRPr sz="2000">
              <a:solidFill>
                <a:schemeClr val="dk1"/>
              </a:solidFill>
              <a:latin typeface="Calibri"/>
              <a:ea typeface="Calibri"/>
              <a:cs typeface="Calibri"/>
              <a:sym typeface="Calibri"/>
            </a:endParaRPr>
          </a:p>
        </p:txBody>
      </p:sp>
      <p:sp>
        <p:nvSpPr>
          <p:cNvPr id="143" name="Google Shape;143;p4"/>
          <p:cNvSpPr/>
          <p:nvPr/>
        </p:nvSpPr>
        <p:spPr>
          <a:xfrm>
            <a:off x="5400086" y="29171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44" name="Google Shape;144;p4"/>
          <p:cNvSpPr/>
          <p:nvPr/>
        </p:nvSpPr>
        <p:spPr>
          <a:xfrm>
            <a:off x="5552486" y="30695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45" name="Google Shape;145;p4"/>
          <p:cNvSpPr/>
          <p:nvPr/>
        </p:nvSpPr>
        <p:spPr>
          <a:xfrm>
            <a:off x="5704886" y="32219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46" name="Google Shape;146;p4"/>
          <p:cNvSpPr/>
          <p:nvPr/>
        </p:nvSpPr>
        <p:spPr>
          <a:xfrm>
            <a:off x="5857286" y="33743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47" name="Google Shape;147;p4"/>
          <p:cNvSpPr/>
          <p:nvPr/>
        </p:nvSpPr>
        <p:spPr>
          <a:xfrm>
            <a:off x="5851890" y="28672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48" name="Google Shape;148;p4"/>
          <p:cNvSpPr/>
          <p:nvPr/>
        </p:nvSpPr>
        <p:spPr>
          <a:xfrm>
            <a:off x="6004290" y="30196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49" name="Google Shape;149;p4"/>
          <p:cNvSpPr/>
          <p:nvPr/>
        </p:nvSpPr>
        <p:spPr>
          <a:xfrm>
            <a:off x="6156690" y="31720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0" name="Google Shape;150;p4"/>
          <p:cNvSpPr/>
          <p:nvPr/>
        </p:nvSpPr>
        <p:spPr>
          <a:xfrm>
            <a:off x="6309090" y="33244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1" name="Google Shape;151;p4"/>
          <p:cNvSpPr/>
          <p:nvPr/>
        </p:nvSpPr>
        <p:spPr>
          <a:xfrm>
            <a:off x="6009686" y="35267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2" name="Google Shape;152;p4"/>
          <p:cNvSpPr/>
          <p:nvPr/>
        </p:nvSpPr>
        <p:spPr>
          <a:xfrm>
            <a:off x="6461490" y="34768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3" name="Google Shape;153;p4"/>
          <p:cNvSpPr/>
          <p:nvPr/>
        </p:nvSpPr>
        <p:spPr>
          <a:xfrm>
            <a:off x="3355495" y="41721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4" name="Google Shape;154;p4"/>
          <p:cNvSpPr/>
          <p:nvPr/>
        </p:nvSpPr>
        <p:spPr>
          <a:xfrm>
            <a:off x="3507895" y="43245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5" name="Google Shape;155;p4"/>
          <p:cNvSpPr/>
          <p:nvPr/>
        </p:nvSpPr>
        <p:spPr>
          <a:xfrm>
            <a:off x="3660295" y="44769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6" name="Google Shape;156;p4"/>
          <p:cNvSpPr/>
          <p:nvPr/>
        </p:nvSpPr>
        <p:spPr>
          <a:xfrm>
            <a:off x="3812695" y="46293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7" name="Google Shape;157;p4"/>
          <p:cNvSpPr/>
          <p:nvPr/>
        </p:nvSpPr>
        <p:spPr>
          <a:xfrm>
            <a:off x="3965095" y="47817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8" name="Google Shape;158;p4"/>
          <p:cNvSpPr/>
          <p:nvPr/>
        </p:nvSpPr>
        <p:spPr>
          <a:xfrm>
            <a:off x="3532171" y="39927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59" name="Google Shape;159;p4"/>
          <p:cNvSpPr/>
          <p:nvPr/>
        </p:nvSpPr>
        <p:spPr>
          <a:xfrm>
            <a:off x="3684571" y="41451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0" name="Google Shape;160;p4"/>
          <p:cNvSpPr/>
          <p:nvPr/>
        </p:nvSpPr>
        <p:spPr>
          <a:xfrm>
            <a:off x="3836971" y="42975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1" name="Google Shape;161;p4"/>
          <p:cNvSpPr/>
          <p:nvPr/>
        </p:nvSpPr>
        <p:spPr>
          <a:xfrm>
            <a:off x="3989371" y="44499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2" name="Google Shape;162;p4"/>
          <p:cNvSpPr/>
          <p:nvPr/>
        </p:nvSpPr>
        <p:spPr>
          <a:xfrm>
            <a:off x="4141771" y="46023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3" name="Google Shape;163;p4"/>
          <p:cNvSpPr/>
          <p:nvPr/>
        </p:nvSpPr>
        <p:spPr>
          <a:xfrm>
            <a:off x="3888219" y="39037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4" name="Google Shape;164;p4"/>
          <p:cNvSpPr/>
          <p:nvPr/>
        </p:nvSpPr>
        <p:spPr>
          <a:xfrm>
            <a:off x="4040619" y="40561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5" name="Google Shape;165;p4"/>
          <p:cNvSpPr/>
          <p:nvPr/>
        </p:nvSpPr>
        <p:spPr>
          <a:xfrm>
            <a:off x="4193019" y="42085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6" name="Google Shape;166;p4"/>
          <p:cNvSpPr/>
          <p:nvPr/>
        </p:nvSpPr>
        <p:spPr>
          <a:xfrm>
            <a:off x="4345419" y="43609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7" name="Google Shape;167;p4"/>
          <p:cNvSpPr/>
          <p:nvPr/>
        </p:nvSpPr>
        <p:spPr>
          <a:xfrm>
            <a:off x="4497819" y="45133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8" name="Google Shape;168;p4"/>
          <p:cNvSpPr/>
          <p:nvPr/>
        </p:nvSpPr>
        <p:spPr>
          <a:xfrm>
            <a:off x="3103295" y="43245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69" name="Google Shape;169;p4"/>
          <p:cNvSpPr/>
          <p:nvPr/>
        </p:nvSpPr>
        <p:spPr>
          <a:xfrm>
            <a:off x="3255695" y="44769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0" name="Google Shape;170;p4"/>
          <p:cNvSpPr/>
          <p:nvPr/>
        </p:nvSpPr>
        <p:spPr>
          <a:xfrm>
            <a:off x="3408095" y="46293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1" name="Google Shape;171;p4"/>
          <p:cNvSpPr/>
          <p:nvPr/>
        </p:nvSpPr>
        <p:spPr>
          <a:xfrm>
            <a:off x="3560495" y="47817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2" name="Google Shape;172;p4"/>
          <p:cNvSpPr/>
          <p:nvPr/>
        </p:nvSpPr>
        <p:spPr>
          <a:xfrm>
            <a:off x="3712895" y="49341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3" name="Google Shape;173;p4"/>
          <p:cNvSpPr/>
          <p:nvPr/>
        </p:nvSpPr>
        <p:spPr>
          <a:xfrm>
            <a:off x="3254011" y="27310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4" name="Google Shape;174;p4"/>
          <p:cNvSpPr/>
          <p:nvPr/>
        </p:nvSpPr>
        <p:spPr>
          <a:xfrm>
            <a:off x="3406411" y="28834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5" name="Google Shape;175;p4"/>
          <p:cNvSpPr/>
          <p:nvPr/>
        </p:nvSpPr>
        <p:spPr>
          <a:xfrm>
            <a:off x="3558811" y="30358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6" name="Google Shape;176;p4"/>
          <p:cNvSpPr/>
          <p:nvPr/>
        </p:nvSpPr>
        <p:spPr>
          <a:xfrm>
            <a:off x="3711211" y="31882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7" name="Google Shape;177;p4"/>
          <p:cNvSpPr/>
          <p:nvPr/>
        </p:nvSpPr>
        <p:spPr>
          <a:xfrm>
            <a:off x="3863611" y="33406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8" name="Google Shape;178;p4"/>
          <p:cNvSpPr/>
          <p:nvPr/>
        </p:nvSpPr>
        <p:spPr>
          <a:xfrm>
            <a:off x="5637449" y="40723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79" name="Google Shape;179;p4"/>
          <p:cNvSpPr/>
          <p:nvPr/>
        </p:nvSpPr>
        <p:spPr>
          <a:xfrm>
            <a:off x="5789849" y="42247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80" name="Google Shape;180;p4"/>
          <p:cNvSpPr/>
          <p:nvPr/>
        </p:nvSpPr>
        <p:spPr>
          <a:xfrm>
            <a:off x="5942249" y="43771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81" name="Google Shape;181;p4"/>
          <p:cNvSpPr/>
          <p:nvPr/>
        </p:nvSpPr>
        <p:spPr>
          <a:xfrm>
            <a:off x="6094649" y="45295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82" name="Google Shape;182;p4"/>
          <p:cNvSpPr/>
          <p:nvPr/>
        </p:nvSpPr>
        <p:spPr>
          <a:xfrm>
            <a:off x="6247049" y="46819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83" name="Google Shape;183;p4"/>
          <p:cNvSpPr txBox="1"/>
          <p:nvPr/>
        </p:nvSpPr>
        <p:spPr>
          <a:xfrm>
            <a:off x="4460024" y="3841858"/>
            <a:ext cx="7040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20</a:t>
            </a:r>
            <a:endParaRPr/>
          </a:p>
        </p:txBody>
      </p:sp>
      <p:sp>
        <p:nvSpPr>
          <p:cNvPr id="184" name="Google Shape;184;p4"/>
          <p:cNvSpPr txBox="1"/>
          <p:nvPr/>
        </p:nvSpPr>
        <p:spPr>
          <a:xfrm>
            <a:off x="4261801" y="2368213"/>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1</a:t>
            </a:r>
            <a:endParaRPr/>
          </a:p>
        </p:txBody>
      </p:sp>
      <p:sp>
        <p:nvSpPr>
          <p:cNvPr id="185" name="Google Shape;185;p4"/>
          <p:cNvSpPr txBox="1"/>
          <p:nvPr/>
        </p:nvSpPr>
        <p:spPr>
          <a:xfrm>
            <a:off x="6599054" y="2415052"/>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2</a:t>
            </a:r>
            <a:endParaRPr/>
          </a:p>
        </p:txBody>
      </p:sp>
      <p:sp>
        <p:nvSpPr>
          <p:cNvPr id="186" name="Google Shape;186;p4"/>
          <p:cNvSpPr txBox="1"/>
          <p:nvPr/>
        </p:nvSpPr>
        <p:spPr>
          <a:xfrm>
            <a:off x="6704934" y="3823068"/>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4</a:t>
            </a:r>
            <a:endParaRPr/>
          </a:p>
        </p:txBody>
      </p:sp>
      <p:sp>
        <p:nvSpPr>
          <p:cNvPr id="187" name="Google Shape;187;p4"/>
          <p:cNvSpPr txBox="1"/>
          <p:nvPr/>
        </p:nvSpPr>
        <p:spPr>
          <a:xfrm>
            <a:off x="4217295" y="4681915"/>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0"/>
          <p:cNvSpPr txBox="1">
            <a:spLocks noGrp="1"/>
          </p:cNvSpPr>
          <p:nvPr>
            <p:ph type="body" idx="1"/>
          </p:nvPr>
        </p:nvSpPr>
        <p:spPr>
          <a:xfrm>
            <a:off x="596348" y="1224442"/>
            <a:ext cx="6162261" cy="4848860"/>
          </a:xfrm>
          <a:prstGeom prst="rect">
            <a:avLst/>
          </a:prstGeom>
          <a:noFill/>
          <a:ln>
            <a:noFill/>
          </a:ln>
        </p:spPr>
        <p:txBody>
          <a:bodyPr spcFirstLastPara="1" wrap="square" lIns="91425" tIns="45700" rIns="91425" bIns="45700" anchor="t" anchorCtr="0">
            <a:noAutofit/>
          </a:bodyPr>
          <a:lstStyle/>
          <a:p>
            <a:pPr marL="0" lvl="0" indent="-177800" algn="l" rtl="0">
              <a:spcBef>
                <a:spcPts val="0"/>
              </a:spcBef>
              <a:spcAft>
                <a:spcPts val="0"/>
              </a:spcAft>
              <a:buClr>
                <a:schemeClr val="dk1"/>
              </a:buClr>
              <a:buSzPts val="2800"/>
              <a:buChar char="•"/>
            </a:pPr>
            <a:r>
              <a:rPr lang="en-US"/>
              <a:t>Network structure can amplify the majority illusion when:</a:t>
            </a:r>
            <a:endParaRPr/>
          </a:p>
          <a:p>
            <a:pPr marL="457200" lvl="0" indent="-457200" algn="l" rtl="0">
              <a:spcBef>
                <a:spcPts val="480"/>
              </a:spcBef>
              <a:spcAft>
                <a:spcPts val="0"/>
              </a:spcAft>
              <a:buClr>
                <a:schemeClr val="dk1"/>
              </a:buClr>
              <a:buSzPts val="2400"/>
              <a:buFont typeface="Arial"/>
              <a:buChar char="•"/>
            </a:pPr>
            <a:r>
              <a:rPr lang="en-US" sz="2400" b="1"/>
              <a:t>Influential (high degree) nodes are likely to have the trait: </a:t>
            </a:r>
            <a:r>
              <a:rPr lang="en-US" sz="2400"/>
              <a:t>k-x correlation measures likelihood high-degree nodes have the trait</a:t>
            </a:r>
            <a:endParaRPr/>
          </a:p>
          <a:p>
            <a:pPr marL="457200" lvl="0" indent="-457200" algn="l" rtl="0">
              <a:spcBef>
                <a:spcPts val="480"/>
              </a:spcBef>
              <a:spcAft>
                <a:spcPts val="0"/>
              </a:spcAft>
              <a:buClr>
                <a:schemeClr val="dk1"/>
              </a:buClr>
              <a:buSzPts val="2400"/>
              <a:buFont typeface="Arial"/>
              <a:buChar char="•"/>
            </a:pPr>
            <a:r>
              <a:rPr lang="en-US" sz="2400" b="1"/>
              <a:t>Skewed degree distribution: </a:t>
            </a:r>
            <a:r>
              <a:rPr lang="en-US" sz="2400"/>
              <a:t>few high-degree nodes amplify the effect</a:t>
            </a:r>
            <a:endParaRPr sz="2400" b="1"/>
          </a:p>
          <a:p>
            <a:pPr marL="457200" lvl="0" indent="-457200" algn="l" rtl="0">
              <a:spcBef>
                <a:spcPts val="480"/>
              </a:spcBef>
              <a:spcAft>
                <a:spcPts val="0"/>
              </a:spcAft>
              <a:buClr>
                <a:schemeClr val="dk1"/>
              </a:buClr>
              <a:buSzPts val="2400"/>
              <a:buFont typeface="Arial"/>
              <a:buChar char="•"/>
            </a:pPr>
            <a:r>
              <a:rPr lang="en-US" sz="2400" b="1"/>
              <a:t>Disassortativity:</a:t>
            </a:r>
            <a:r>
              <a:rPr lang="en-US" sz="2400"/>
              <a:t> High degree nodes link to low degree nodes: negative assortativity (r</a:t>
            </a:r>
            <a:r>
              <a:rPr lang="en-US" sz="2400" baseline="-25000"/>
              <a:t>2k</a:t>
            </a:r>
            <a:r>
              <a:rPr lang="en-US" sz="2400"/>
              <a:t>&lt;0)</a:t>
            </a:r>
            <a:endParaRPr/>
          </a:p>
        </p:txBody>
      </p:sp>
      <p:sp>
        <p:nvSpPr>
          <p:cNvPr id="766" name="Google Shape;766;p40"/>
          <p:cNvSpPr txBox="1"/>
          <p:nvPr/>
        </p:nvSpPr>
        <p:spPr>
          <a:xfrm>
            <a:off x="714196" y="6268424"/>
            <a:ext cx="8705850" cy="476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Calibri"/>
                <a:ea typeface="Calibri"/>
                <a:cs typeface="Calibri"/>
                <a:sym typeface="Calibri"/>
              </a:rPr>
              <a:t>[Lerman, Wu &amp; Yan (2016) The “Majority Illusion” in Social Networks, in </a:t>
            </a:r>
            <a:r>
              <a:rPr lang="en-US" sz="1800" i="1">
                <a:solidFill>
                  <a:srgbClr val="595959"/>
                </a:solidFill>
                <a:latin typeface="Calibri"/>
                <a:ea typeface="Calibri"/>
                <a:cs typeface="Calibri"/>
                <a:sym typeface="Calibri"/>
              </a:rPr>
              <a:t>Plos One.</a:t>
            </a:r>
            <a:r>
              <a:rPr lang="en-US" sz="1800">
                <a:solidFill>
                  <a:srgbClr val="595959"/>
                </a:solidFill>
                <a:latin typeface="Calibri"/>
                <a:ea typeface="Calibri"/>
                <a:cs typeface="Calibri"/>
                <a:sym typeface="Calibri"/>
              </a:rPr>
              <a:t>]</a:t>
            </a:r>
            <a:endParaRPr/>
          </a:p>
        </p:txBody>
      </p:sp>
      <p:sp>
        <p:nvSpPr>
          <p:cNvPr id="767" name="Google Shape;767;p40"/>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Network structure &amp; majority illusion</a:t>
            </a:r>
            <a:endParaRPr/>
          </a:p>
        </p:txBody>
      </p:sp>
      <p:pic>
        <p:nvPicPr>
          <p:cNvPr id="768" name="Google Shape;768;p40" descr="C:\Users\lerman\Dropbox\my-presentations\2015\images\p_majority_alpha21_b.png"/>
          <p:cNvPicPr preferRelativeResize="0"/>
          <p:nvPr/>
        </p:nvPicPr>
        <p:blipFill rotWithShape="1">
          <a:blip r:embed="rId3">
            <a:alphaModFix/>
          </a:blip>
          <a:srcRect/>
          <a:stretch/>
        </p:blipFill>
        <p:spPr>
          <a:xfrm>
            <a:off x="7029529" y="2354206"/>
            <a:ext cx="5095323" cy="3937294"/>
          </a:xfrm>
          <a:prstGeom prst="rect">
            <a:avLst/>
          </a:prstGeom>
          <a:noFill/>
          <a:ln>
            <a:noFill/>
          </a:ln>
        </p:spPr>
      </p:pic>
      <p:sp>
        <p:nvSpPr>
          <p:cNvPr id="769" name="Google Shape;769;p40"/>
          <p:cNvSpPr txBox="1"/>
          <p:nvPr/>
        </p:nvSpPr>
        <p:spPr>
          <a:xfrm>
            <a:off x="7887695" y="1593255"/>
            <a:ext cx="3498574" cy="615553"/>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2000">
                <a:solidFill>
                  <a:srgbClr val="22373A"/>
                </a:solidFill>
                <a:latin typeface="Arial"/>
                <a:ea typeface="Arial"/>
                <a:cs typeface="Arial"/>
                <a:sym typeface="Arial"/>
              </a:rPr>
              <a:t>Synthetic network with 5% blue nodes</a:t>
            </a:r>
            <a:endParaRPr sz="2000" i="1">
              <a:solidFill>
                <a:srgbClr val="0000FF"/>
              </a:solidFill>
              <a:latin typeface="Meiryo"/>
              <a:ea typeface="Meiryo"/>
              <a:cs typeface="Meiryo"/>
              <a:sym typeface="Meiry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1"/>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Inequalities in social networks</a:t>
            </a:r>
            <a:endParaRPr/>
          </a:p>
        </p:txBody>
      </p:sp>
      <p:sp>
        <p:nvSpPr>
          <p:cNvPr id="775" name="Google Shape;775;p41"/>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000"/>
              <a:t>Lee, E., Karimi, F., Wagner, C., Jo, H. H., Strohmaier, M., &amp; Galesic, M. (2019). Homophily and minority-group size explain perception biases in social networks. </a:t>
            </a:r>
            <a:r>
              <a:rPr lang="en-US" sz="2000" i="1"/>
              <a:t>Nature Human Behaviour</a:t>
            </a:r>
            <a:r>
              <a:rPr lang="en-US" sz="2000"/>
              <a:t>, 1-10. </a:t>
            </a:r>
            <a:endParaRPr sz="2000"/>
          </a:p>
          <a:p>
            <a:pPr marL="0" lvl="0" indent="0" algn="l" rtl="0">
              <a:spcBef>
                <a:spcPts val="560"/>
              </a:spcBef>
              <a:spcAft>
                <a:spcPts val="0"/>
              </a:spcAft>
              <a:buClr>
                <a:schemeClr val="dk1"/>
              </a:buClr>
              <a:buSzPts val="2800"/>
              <a:buNone/>
            </a:pPr>
            <a:r>
              <a:rPr lang="en-US" b="1"/>
              <a:t>1.) Homophily influences ranking of minorities</a:t>
            </a:r>
            <a:endParaRPr/>
          </a:p>
          <a:p>
            <a:pPr marL="0" lvl="0" indent="0" algn="l" rtl="0">
              <a:spcBef>
                <a:spcPts val="560"/>
              </a:spcBef>
              <a:spcAft>
                <a:spcPts val="0"/>
              </a:spcAft>
              <a:buClr>
                <a:schemeClr val="dk2"/>
              </a:buClr>
              <a:buSzPts val="2800"/>
              <a:buNone/>
            </a:pPr>
            <a:r>
              <a:rPr lang="en-US" b="1">
                <a:solidFill>
                  <a:schemeClr val="dk2"/>
                </a:solidFill>
              </a:rPr>
              <a:t>	</a:t>
            </a:r>
            <a:r>
              <a:rPr lang="en-US">
                <a:solidFill>
                  <a:schemeClr val="dk2"/>
                </a:solidFill>
              </a:rPr>
              <a:t>Minorities are more affected by homophilic interactions and 		their group size than majorities</a:t>
            </a:r>
            <a:endParaRPr/>
          </a:p>
          <a:p>
            <a:pPr marL="0" lvl="0" indent="0" algn="l" rtl="0">
              <a:spcBef>
                <a:spcPts val="560"/>
              </a:spcBef>
              <a:spcAft>
                <a:spcPts val="0"/>
              </a:spcAft>
              <a:buClr>
                <a:schemeClr val="dk1"/>
              </a:buClr>
              <a:buSzPts val="2800"/>
              <a:buNone/>
            </a:pPr>
            <a:endParaRPr/>
          </a:p>
          <a:p>
            <a:pPr marL="0" lvl="0" indent="0" algn="l" rtl="0">
              <a:spcBef>
                <a:spcPts val="560"/>
              </a:spcBef>
              <a:spcAft>
                <a:spcPts val="0"/>
              </a:spcAft>
              <a:buClr>
                <a:schemeClr val="dk1"/>
              </a:buClr>
              <a:buSzPts val="2800"/>
              <a:buNone/>
            </a:pPr>
            <a:endParaRPr b="1"/>
          </a:p>
          <a:p>
            <a:pPr marL="0" lvl="0" indent="0" algn="l" rtl="0">
              <a:spcBef>
                <a:spcPts val="560"/>
              </a:spcBef>
              <a:spcAft>
                <a:spcPts val="0"/>
              </a:spcAft>
              <a:buClr>
                <a:schemeClr val="dk1"/>
              </a:buClr>
              <a:buSzPts val="2800"/>
              <a:buNone/>
            </a:pPr>
            <a:r>
              <a:rPr lang="en-US" b="1"/>
              <a:t>2.) Homophily can impact perception of groups</a:t>
            </a:r>
            <a:endParaRPr/>
          </a:p>
          <a:p>
            <a:pPr marL="0" lvl="0" indent="0" algn="l" rtl="0">
              <a:spcBef>
                <a:spcPts val="560"/>
              </a:spcBef>
              <a:spcAft>
                <a:spcPts val="0"/>
              </a:spcAft>
              <a:buClr>
                <a:schemeClr val="dk2"/>
              </a:buClr>
              <a:buSzPts val="2800"/>
              <a:buNone/>
            </a:pPr>
            <a:r>
              <a:rPr lang="en-US" b="1">
                <a:solidFill>
                  <a:schemeClr val="dk2"/>
                </a:solidFill>
              </a:rPr>
              <a:t>	</a:t>
            </a:r>
            <a:r>
              <a:rPr lang="en-US">
                <a:solidFill>
                  <a:schemeClr val="dk2"/>
                </a:solidFill>
              </a:rPr>
              <a:t>Evidence for perception biases on social network and 				population levels, can be (partially) mitigated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2"/>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Perception of minorities</a:t>
            </a:r>
            <a:endParaRPr/>
          </a:p>
        </p:txBody>
      </p:sp>
      <p:pic>
        <p:nvPicPr>
          <p:cNvPr id="781" name="Google Shape;781;p42" descr="muslim_overestimate.png"/>
          <p:cNvPicPr preferRelativeResize="0">
            <a:picLocks noGrp="1"/>
          </p:cNvPicPr>
          <p:nvPr>
            <p:ph type="body" idx="1"/>
          </p:nvPr>
        </p:nvPicPr>
        <p:blipFill rotWithShape="1">
          <a:blip r:embed="rId3">
            <a:alphaModFix/>
          </a:blip>
          <a:srcRect t="27982" b="19879"/>
          <a:stretch/>
        </p:blipFill>
        <p:spPr>
          <a:xfrm>
            <a:off x="3585611" y="1143000"/>
            <a:ext cx="5325577" cy="5105400"/>
          </a:xfrm>
          <a:prstGeom prst="rect">
            <a:avLst/>
          </a:prstGeom>
          <a:noFill/>
          <a:ln>
            <a:noFill/>
          </a:ln>
        </p:spPr>
      </p:pic>
      <p:sp>
        <p:nvSpPr>
          <p:cNvPr id="782" name="Google Shape;782;p42"/>
          <p:cNvSpPr txBox="1"/>
          <p:nvPr/>
        </p:nvSpPr>
        <p:spPr>
          <a:xfrm>
            <a:off x="138165" y="5804442"/>
            <a:ext cx="36735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Slide courtesy of Markus Strohmaier</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43"/>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Perception of minorities in social networks</a:t>
            </a:r>
            <a:endParaRPr/>
          </a:p>
        </p:txBody>
      </p:sp>
      <p:pic>
        <p:nvPicPr>
          <p:cNvPr id="788" name="Google Shape;788;p43"/>
          <p:cNvPicPr preferRelativeResize="0">
            <a:picLocks noGrp="1"/>
          </p:cNvPicPr>
          <p:nvPr>
            <p:ph type="body" idx="1"/>
          </p:nvPr>
        </p:nvPicPr>
        <p:blipFill rotWithShape="1">
          <a:blip r:embed="rId3">
            <a:alphaModFix/>
          </a:blip>
          <a:srcRect/>
          <a:stretch/>
        </p:blipFill>
        <p:spPr>
          <a:xfrm>
            <a:off x="1941464" y="1555114"/>
            <a:ext cx="7067096" cy="3882734"/>
          </a:xfrm>
          <a:prstGeom prst="rect">
            <a:avLst/>
          </a:prstGeom>
          <a:noFill/>
          <a:ln>
            <a:noFill/>
          </a:ln>
        </p:spPr>
      </p:pic>
      <p:sp>
        <p:nvSpPr>
          <p:cNvPr id="789" name="Google Shape;789;p43"/>
          <p:cNvSpPr txBox="1"/>
          <p:nvPr/>
        </p:nvSpPr>
        <p:spPr>
          <a:xfrm>
            <a:off x="6096000" y="5493320"/>
            <a:ext cx="281093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a:t>
            </a:r>
            <a:r>
              <a:rPr lang="en-US" sz="1800" baseline="-25000">
                <a:solidFill>
                  <a:schemeClr val="dk1"/>
                </a:solidFill>
                <a:latin typeface="Calibri"/>
                <a:ea typeface="Calibri"/>
                <a:cs typeface="Calibri"/>
                <a:sym typeface="Calibri"/>
              </a:rPr>
              <a:t>indiv</a:t>
            </a:r>
            <a:r>
              <a:rPr lang="en-US" sz="1800">
                <a:solidFill>
                  <a:schemeClr val="dk1"/>
                </a:solidFill>
                <a:latin typeface="Calibri"/>
                <a:ea typeface="Calibri"/>
                <a:cs typeface="Calibri"/>
                <a:sym typeface="Calibri"/>
              </a:rPr>
              <a:t>(i) = 4/6 ≈ 67%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 fold overestimation)</a:t>
            </a:r>
            <a:endParaRPr/>
          </a:p>
        </p:txBody>
      </p:sp>
      <p:sp>
        <p:nvSpPr>
          <p:cNvPr id="790" name="Google Shape;790;p43"/>
          <p:cNvSpPr txBox="1"/>
          <p:nvPr/>
        </p:nvSpPr>
        <p:spPr>
          <a:xfrm>
            <a:off x="2308172" y="5517924"/>
            <a:ext cx="281093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a:t>
            </a:r>
            <a:r>
              <a:rPr lang="en-US" sz="1800" baseline="-25000">
                <a:solidFill>
                  <a:schemeClr val="dk1"/>
                </a:solidFill>
                <a:latin typeface="Calibri"/>
                <a:ea typeface="Calibri"/>
                <a:cs typeface="Calibri"/>
                <a:sym typeface="Calibri"/>
              </a:rPr>
              <a:t>indiv</a:t>
            </a:r>
            <a:r>
              <a:rPr lang="en-US" sz="1800">
                <a:solidFill>
                  <a:schemeClr val="dk1"/>
                </a:solidFill>
                <a:latin typeface="Calibri"/>
                <a:ea typeface="Calibri"/>
                <a:cs typeface="Calibri"/>
                <a:sym typeface="Calibri"/>
              </a:rPr>
              <a:t>(i) = 1/6 ≈ 16%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(0.5 fold underestimation)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4"/>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entury Gothic"/>
                <a:ea typeface="Century Gothic"/>
                <a:cs typeface="Century Gothic"/>
                <a:sym typeface="Century Gothic"/>
              </a:rPr>
              <a:t>Perception bias vs. homophily and minority size</a:t>
            </a:r>
            <a:endParaRPr/>
          </a:p>
        </p:txBody>
      </p:sp>
      <p:pic>
        <p:nvPicPr>
          <p:cNvPr id="796" name="Google Shape;796;p44"/>
          <p:cNvPicPr preferRelativeResize="0">
            <a:picLocks noGrp="1"/>
          </p:cNvPicPr>
          <p:nvPr>
            <p:ph type="body" idx="1"/>
          </p:nvPr>
        </p:nvPicPr>
        <p:blipFill rotWithShape="1">
          <a:blip r:embed="rId3">
            <a:alphaModFix/>
          </a:blip>
          <a:srcRect/>
          <a:stretch/>
        </p:blipFill>
        <p:spPr>
          <a:xfrm>
            <a:off x="3421936" y="1694314"/>
            <a:ext cx="5652927" cy="4002771"/>
          </a:xfrm>
          <a:prstGeom prst="rect">
            <a:avLst/>
          </a:prstGeom>
          <a:noFill/>
          <a:ln>
            <a:noFill/>
          </a:ln>
        </p:spPr>
      </p:pic>
      <p:sp>
        <p:nvSpPr>
          <p:cNvPr id="797" name="Google Shape;797;p44"/>
          <p:cNvSpPr/>
          <p:nvPr/>
        </p:nvSpPr>
        <p:spPr>
          <a:xfrm>
            <a:off x="4381951" y="1316318"/>
            <a:ext cx="404309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Estimates of the size of the minority</a:t>
            </a:r>
            <a:endParaRPr sz="1800">
              <a:solidFill>
                <a:schemeClr val="dk1"/>
              </a:solidFill>
              <a:latin typeface="Calibri"/>
              <a:ea typeface="Calibri"/>
              <a:cs typeface="Calibri"/>
              <a:sym typeface="Calibri"/>
            </a:endParaRPr>
          </a:p>
        </p:txBody>
      </p:sp>
      <p:cxnSp>
        <p:nvCxnSpPr>
          <p:cNvPr id="798" name="Google Shape;798;p44"/>
          <p:cNvCxnSpPr/>
          <p:nvPr/>
        </p:nvCxnSpPr>
        <p:spPr>
          <a:xfrm rot="10800000">
            <a:off x="3178015" y="2256885"/>
            <a:ext cx="1" cy="2652813"/>
          </a:xfrm>
          <a:prstGeom prst="straightConnector1">
            <a:avLst/>
          </a:prstGeom>
          <a:noFill/>
          <a:ln w="28575" cap="flat" cmpd="sng">
            <a:solidFill>
              <a:srgbClr val="31859B"/>
            </a:solidFill>
            <a:prstDash val="solid"/>
            <a:round/>
            <a:headEnd type="none" w="sm" len="sm"/>
            <a:tailEnd type="triangle" w="med" len="med"/>
          </a:ln>
        </p:spPr>
      </p:cxnSp>
      <p:sp>
        <p:nvSpPr>
          <p:cNvPr id="799" name="Google Shape;799;p44"/>
          <p:cNvSpPr txBox="1"/>
          <p:nvPr/>
        </p:nvSpPr>
        <p:spPr>
          <a:xfrm>
            <a:off x="1129574" y="2875405"/>
            <a:ext cx="229236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945200"/>
                </a:solidFill>
                <a:latin typeface="Calibri"/>
                <a:ea typeface="Calibri"/>
                <a:cs typeface="Calibri"/>
                <a:sym typeface="Calibri"/>
              </a:rPr>
              <a:t>minority size overestimated</a:t>
            </a:r>
            <a:endParaRPr sz="2000">
              <a:solidFill>
                <a:srgbClr val="945200"/>
              </a:solidFill>
              <a:latin typeface="Calibri"/>
              <a:ea typeface="Calibri"/>
              <a:cs typeface="Calibri"/>
              <a:sym typeface="Calibri"/>
            </a:endParaRPr>
          </a:p>
        </p:txBody>
      </p:sp>
      <p:cxnSp>
        <p:nvCxnSpPr>
          <p:cNvPr id="800" name="Google Shape;800;p44"/>
          <p:cNvCxnSpPr/>
          <p:nvPr/>
        </p:nvCxnSpPr>
        <p:spPr>
          <a:xfrm>
            <a:off x="3178014" y="4966980"/>
            <a:ext cx="0" cy="499073"/>
          </a:xfrm>
          <a:prstGeom prst="straightConnector1">
            <a:avLst/>
          </a:prstGeom>
          <a:noFill/>
          <a:ln w="28575" cap="flat" cmpd="sng">
            <a:solidFill>
              <a:srgbClr val="009193"/>
            </a:solidFill>
            <a:prstDash val="solid"/>
            <a:round/>
            <a:headEnd type="none" w="sm" len="sm"/>
            <a:tailEnd type="triangle" w="med" len="med"/>
          </a:ln>
        </p:spPr>
      </p:cxnSp>
      <p:sp>
        <p:nvSpPr>
          <p:cNvPr id="801" name="Google Shape;801;p44"/>
          <p:cNvSpPr txBox="1"/>
          <p:nvPr/>
        </p:nvSpPr>
        <p:spPr>
          <a:xfrm>
            <a:off x="1247686" y="4942833"/>
            <a:ext cx="206579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9193"/>
                </a:solidFill>
                <a:latin typeface="Calibri"/>
                <a:ea typeface="Calibri"/>
                <a:cs typeface="Calibri"/>
                <a:sym typeface="Calibri"/>
              </a:rPr>
              <a:t>minority size underestimated</a:t>
            </a:r>
            <a:endParaRPr sz="2000">
              <a:solidFill>
                <a:srgbClr val="009193"/>
              </a:solidFill>
              <a:latin typeface="Calibri"/>
              <a:ea typeface="Calibri"/>
              <a:cs typeface="Calibri"/>
              <a:sym typeface="Calibri"/>
            </a:endParaRPr>
          </a:p>
        </p:txBody>
      </p:sp>
      <p:cxnSp>
        <p:nvCxnSpPr>
          <p:cNvPr id="802" name="Google Shape;802;p44"/>
          <p:cNvCxnSpPr/>
          <p:nvPr/>
        </p:nvCxnSpPr>
        <p:spPr>
          <a:xfrm rot="10800000">
            <a:off x="2030253" y="4926631"/>
            <a:ext cx="1862667" cy="0"/>
          </a:xfrm>
          <a:prstGeom prst="straightConnector1">
            <a:avLst/>
          </a:prstGeom>
          <a:noFill/>
          <a:ln w="9525" cap="flat" cmpd="sng">
            <a:solidFill>
              <a:schemeClr val="dk1"/>
            </a:solidFill>
            <a:prstDash val="dash"/>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45"/>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entury Gothic"/>
                <a:ea typeface="Century Gothic"/>
                <a:cs typeface="Century Gothic"/>
                <a:sym typeface="Century Gothic"/>
              </a:rPr>
              <a:t>Perception bias in empirical data</a:t>
            </a:r>
            <a:endParaRPr/>
          </a:p>
        </p:txBody>
      </p:sp>
      <p:pic>
        <p:nvPicPr>
          <p:cNvPr id="808" name="Google Shape;808;p45"/>
          <p:cNvPicPr preferRelativeResize="0">
            <a:picLocks noGrp="1"/>
          </p:cNvPicPr>
          <p:nvPr>
            <p:ph type="body" idx="1"/>
          </p:nvPr>
        </p:nvPicPr>
        <p:blipFill rotWithShape="1">
          <a:blip r:embed="rId3">
            <a:alphaModFix/>
          </a:blip>
          <a:srcRect/>
          <a:stretch/>
        </p:blipFill>
        <p:spPr>
          <a:xfrm>
            <a:off x="3429334" y="1818577"/>
            <a:ext cx="7633092" cy="4191215"/>
          </a:xfrm>
          <a:prstGeom prst="rect">
            <a:avLst/>
          </a:prstGeom>
          <a:noFill/>
          <a:ln>
            <a:noFill/>
          </a:ln>
        </p:spPr>
      </p:pic>
      <p:cxnSp>
        <p:nvCxnSpPr>
          <p:cNvPr id="809" name="Google Shape;809;p45"/>
          <p:cNvCxnSpPr/>
          <p:nvPr/>
        </p:nvCxnSpPr>
        <p:spPr>
          <a:xfrm rot="10800000">
            <a:off x="3178014" y="2160573"/>
            <a:ext cx="3" cy="2117950"/>
          </a:xfrm>
          <a:prstGeom prst="straightConnector1">
            <a:avLst/>
          </a:prstGeom>
          <a:noFill/>
          <a:ln w="28575" cap="flat" cmpd="sng">
            <a:solidFill>
              <a:srgbClr val="31859B"/>
            </a:solidFill>
            <a:prstDash val="solid"/>
            <a:round/>
            <a:headEnd type="none" w="sm" len="sm"/>
            <a:tailEnd type="triangle" w="med" len="med"/>
          </a:ln>
        </p:spPr>
      </p:cxnSp>
      <p:sp>
        <p:nvSpPr>
          <p:cNvPr id="810" name="Google Shape;810;p45"/>
          <p:cNvSpPr txBox="1"/>
          <p:nvPr/>
        </p:nvSpPr>
        <p:spPr>
          <a:xfrm>
            <a:off x="1129574" y="2244229"/>
            <a:ext cx="229236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945200"/>
                </a:solidFill>
                <a:latin typeface="Calibri"/>
                <a:ea typeface="Calibri"/>
                <a:cs typeface="Calibri"/>
                <a:sym typeface="Calibri"/>
              </a:rPr>
              <a:t>minority size overestimated</a:t>
            </a:r>
            <a:endParaRPr sz="2000">
              <a:solidFill>
                <a:srgbClr val="945200"/>
              </a:solidFill>
              <a:latin typeface="Calibri"/>
              <a:ea typeface="Calibri"/>
              <a:cs typeface="Calibri"/>
              <a:sym typeface="Calibri"/>
            </a:endParaRPr>
          </a:p>
        </p:txBody>
      </p:sp>
      <p:cxnSp>
        <p:nvCxnSpPr>
          <p:cNvPr id="811" name="Google Shape;811;p45"/>
          <p:cNvCxnSpPr/>
          <p:nvPr/>
        </p:nvCxnSpPr>
        <p:spPr>
          <a:xfrm>
            <a:off x="3178014" y="4335804"/>
            <a:ext cx="0" cy="1093952"/>
          </a:xfrm>
          <a:prstGeom prst="straightConnector1">
            <a:avLst/>
          </a:prstGeom>
          <a:noFill/>
          <a:ln w="28575" cap="flat" cmpd="sng">
            <a:solidFill>
              <a:srgbClr val="009193"/>
            </a:solidFill>
            <a:prstDash val="solid"/>
            <a:round/>
            <a:headEnd type="none" w="sm" len="sm"/>
            <a:tailEnd type="triangle" w="med" len="med"/>
          </a:ln>
        </p:spPr>
      </p:cxnSp>
      <p:sp>
        <p:nvSpPr>
          <p:cNvPr id="812" name="Google Shape;812;p45"/>
          <p:cNvSpPr txBox="1"/>
          <p:nvPr/>
        </p:nvSpPr>
        <p:spPr>
          <a:xfrm>
            <a:off x="895791" y="4312388"/>
            <a:ext cx="206579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9193"/>
                </a:solidFill>
                <a:latin typeface="Calibri"/>
                <a:ea typeface="Calibri"/>
                <a:cs typeface="Calibri"/>
                <a:sym typeface="Calibri"/>
              </a:rPr>
              <a:t>minority size underestimated</a:t>
            </a:r>
            <a:endParaRPr sz="2000">
              <a:solidFill>
                <a:srgbClr val="009193"/>
              </a:solidFill>
              <a:latin typeface="Calibri"/>
              <a:ea typeface="Calibri"/>
              <a:cs typeface="Calibri"/>
              <a:sym typeface="Calibri"/>
            </a:endParaRPr>
          </a:p>
        </p:txBody>
      </p:sp>
      <p:cxnSp>
        <p:nvCxnSpPr>
          <p:cNvPr id="813" name="Google Shape;813;p45"/>
          <p:cNvCxnSpPr/>
          <p:nvPr/>
        </p:nvCxnSpPr>
        <p:spPr>
          <a:xfrm rot="10800000">
            <a:off x="2030253" y="4295455"/>
            <a:ext cx="1862667" cy="0"/>
          </a:xfrm>
          <a:prstGeom prst="straightConnector1">
            <a:avLst/>
          </a:prstGeom>
          <a:noFill/>
          <a:ln w="9525" cap="flat" cmpd="sng">
            <a:solidFill>
              <a:schemeClr val="dk1"/>
            </a:solidFill>
            <a:prstDash val="dash"/>
            <a:round/>
            <a:headEnd type="none" w="sm" len="sm"/>
            <a:tailEnd type="none" w="sm" len="sm"/>
          </a:ln>
        </p:spPr>
      </p:cxnSp>
      <p:sp>
        <p:nvSpPr>
          <p:cNvPr id="814" name="Google Shape;814;p45"/>
          <p:cNvSpPr/>
          <p:nvPr/>
        </p:nvSpPr>
        <p:spPr>
          <a:xfrm>
            <a:off x="4381951" y="1316318"/>
            <a:ext cx="404309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Estimates of the size of the minority</a:t>
            </a: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6"/>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Can we observe similar perception biases on a national level?</a:t>
            </a:r>
            <a:endParaRPr/>
          </a:p>
        </p:txBody>
      </p:sp>
      <p:sp>
        <p:nvSpPr>
          <p:cNvPr id="820" name="Google Shape;820;p46"/>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a:t>International survey programs including the </a:t>
            </a:r>
            <a:r>
              <a:rPr lang="en-US" b="1">
                <a:solidFill>
                  <a:schemeClr val="dk2"/>
                </a:solidFill>
              </a:rPr>
              <a:t>US</a:t>
            </a:r>
            <a:r>
              <a:rPr lang="en-US"/>
              <a:t>, </a:t>
            </a:r>
            <a:r>
              <a:rPr lang="en-US" b="1">
                <a:solidFill>
                  <a:schemeClr val="dk2"/>
                </a:solidFill>
              </a:rPr>
              <a:t>Germany</a:t>
            </a:r>
            <a:r>
              <a:rPr lang="en-US"/>
              <a:t> and </a:t>
            </a:r>
            <a:r>
              <a:rPr lang="en-US" b="1">
                <a:solidFill>
                  <a:schemeClr val="dk2"/>
                </a:solidFill>
              </a:rPr>
              <a:t>South Korea</a:t>
            </a:r>
            <a:r>
              <a:rPr lang="en-US"/>
              <a:t>:</a:t>
            </a:r>
            <a:endParaRPr/>
          </a:p>
          <a:p>
            <a:pPr marL="342900" lvl="0" indent="-165100" algn="l" rtl="0">
              <a:spcBef>
                <a:spcPts val="560"/>
              </a:spcBef>
              <a:spcAft>
                <a:spcPts val="0"/>
              </a:spcAft>
              <a:buClr>
                <a:schemeClr val="dk1"/>
              </a:buClr>
              <a:buSzPts val="2800"/>
              <a:buNone/>
            </a:pPr>
            <a:endParaRPr/>
          </a:p>
        </p:txBody>
      </p:sp>
      <p:pic>
        <p:nvPicPr>
          <p:cNvPr id="821" name="Google Shape;821;p46"/>
          <p:cNvPicPr preferRelativeResize="0"/>
          <p:nvPr/>
        </p:nvPicPr>
        <p:blipFill rotWithShape="1">
          <a:blip r:embed="rId3">
            <a:alphaModFix/>
          </a:blip>
          <a:srcRect t="8965"/>
          <a:stretch/>
        </p:blipFill>
        <p:spPr>
          <a:xfrm>
            <a:off x="392339" y="2044030"/>
            <a:ext cx="7125161" cy="4466870"/>
          </a:xfrm>
          <a:prstGeom prst="rect">
            <a:avLst/>
          </a:prstGeom>
          <a:noFill/>
          <a:ln>
            <a:noFill/>
          </a:ln>
        </p:spPr>
      </p:pic>
      <p:pic>
        <p:nvPicPr>
          <p:cNvPr id="822" name="Google Shape;822;p46" descr="muslim_overestimate.png"/>
          <p:cNvPicPr preferRelativeResize="0"/>
          <p:nvPr/>
        </p:nvPicPr>
        <p:blipFill rotWithShape="1">
          <a:blip r:embed="rId4">
            <a:alphaModFix/>
          </a:blip>
          <a:srcRect t="27982" b="19879"/>
          <a:stretch/>
        </p:blipFill>
        <p:spPr>
          <a:xfrm>
            <a:off x="8212165" y="2235402"/>
            <a:ext cx="2618291" cy="25109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7"/>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Can we observe similar perception biases on a national level?</a:t>
            </a:r>
            <a:endParaRPr/>
          </a:p>
        </p:txBody>
      </p:sp>
      <p:sp>
        <p:nvSpPr>
          <p:cNvPr id="828" name="Google Shape;828;p47"/>
          <p:cNvSpPr txBox="1">
            <a:spLocks noGrp="1"/>
          </p:cNvSpPr>
          <p:nvPr>
            <p:ph type="body" idx="1"/>
          </p:nvPr>
        </p:nvSpPr>
        <p:spPr>
          <a:xfrm>
            <a:off x="508000" y="1143000"/>
            <a:ext cx="11480800" cy="5105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a:t>Examples of different minority / majority issues:</a:t>
            </a:r>
            <a:endParaRPr/>
          </a:p>
        </p:txBody>
      </p:sp>
      <p:pic>
        <p:nvPicPr>
          <p:cNvPr id="829" name="Google Shape;829;p47"/>
          <p:cNvPicPr preferRelativeResize="0"/>
          <p:nvPr/>
        </p:nvPicPr>
        <p:blipFill rotWithShape="1">
          <a:blip r:embed="rId3">
            <a:alphaModFix/>
          </a:blip>
          <a:srcRect/>
          <a:stretch/>
        </p:blipFill>
        <p:spPr>
          <a:xfrm>
            <a:off x="457200" y="1932233"/>
            <a:ext cx="8229600" cy="3346450"/>
          </a:xfrm>
          <a:prstGeom prst="rect">
            <a:avLst/>
          </a:prstGeom>
          <a:noFill/>
          <a:ln>
            <a:noFill/>
          </a:ln>
        </p:spPr>
      </p:pic>
      <p:sp>
        <p:nvSpPr>
          <p:cNvPr id="830" name="Google Shape;830;p47"/>
          <p:cNvSpPr/>
          <p:nvPr/>
        </p:nvSpPr>
        <p:spPr>
          <a:xfrm>
            <a:off x="1061884" y="5321265"/>
            <a:ext cx="7624916" cy="1371147"/>
          </a:xfrm>
          <a:prstGeom prst="roundRect">
            <a:avLst>
              <a:gd name="adj" fmla="val 16667"/>
            </a:avLst>
          </a:prstGeom>
          <a:solidFill>
            <a:schemeClr val="dk2"/>
          </a:solidFill>
          <a:ln w="12700" cap="flat" cmpd="sng">
            <a:solidFill>
              <a:srgbClr val="0046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 a crowdworker survey </a:t>
            </a:r>
            <a:r>
              <a:rPr lang="en-US" sz="1800" b="0" i="0" u="none" strike="noStrike" cap="none">
                <a:solidFill>
                  <a:srgbClr val="FFFFFF"/>
                </a:solidFill>
                <a:latin typeface="Arial"/>
                <a:ea typeface="Arial"/>
                <a:cs typeface="Arial"/>
                <a:sym typeface="Arial"/>
              </a:rPr>
              <a:t>(n=300)</a:t>
            </a:r>
            <a:r>
              <a:rPr lang="en-US" sz="1800" b="1" i="0" u="none" strike="noStrike" cap="none">
                <a:solidFill>
                  <a:srgbClr val="FFFFFF"/>
                </a:solidFill>
                <a:latin typeface="Arial"/>
                <a:ea typeface="Arial"/>
                <a:cs typeface="Arial"/>
                <a:sym typeface="Arial"/>
              </a:rPr>
              <a:t> </a:t>
            </a:r>
            <a:r>
              <a:rPr lang="en-US" sz="1800" b="0" i="0" u="none" strike="noStrike" cap="none">
                <a:solidFill>
                  <a:srgbClr val="FFFFFF"/>
                </a:solidFill>
                <a:latin typeface="Arial"/>
                <a:ea typeface="Arial"/>
                <a:cs typeface="Arial"/>
                <a:sym typeface="Arial"/>
              </a:rPr>
              <a:t>asking:</a:t>
            </a:r>
            <a:endParaRPr/>
          </a:p>
          <a:p>
            <a:pPr marL="342900" marR="0" lvl="0" indent="-342900" algn="l" rtl="0">
              <a:lnSpc>
                <a:spcPct val="100000"/>
              </a:lnSpc>
              <a:spcBef>
                <a:spcPts val="0"/>
              </a:spcBef>
              <a:spcAft>
                <a:spcPts val="0"/>
              </a:spcAft>
              <a:buClr>
                <a:srgbClr val="FFFFFF"/>
              </a:buClr>
              <a:buSzPts val="1800"/>
              <a:buFont typeface="Calibri"/>
              <a:buAutoNum type="arabicPeriod"/>
            </a:pPr>
            <a:r>
              <a:rPr lang="en-US" sz="1800" b="0" i="0" u="none" strike="noStrike" cap="none">
                <a:solidFill>
                  <a:srgbClr val="FFFFFF"/>
                </a:solidFill>
                <a:latin typeface="Arial"/>
                <a:ea typeface="Arial"/>
                <a:cs typeface="Arial"/>
                <a:sym typeface="Arial"/>
              </a:rPr>
              <a:t>Do you have </a:t>
            </a:r>
            <a:r>
              <a:rPr lang="en-US" sz="1800" b="1" i="0" u="none" strike="noStrike" cap="none">
                <a:solidFill>
                  <a:srgbClr val="F2DADA"/>
                </a:solidFill>
                <a:latin typeface="Arial"/>
                <a:ea typeface="Arial"/>
                <a:cs typeface="Arial"/>
                <a:sym typeface="Arial"/>
              </a:rPr>
              <a:t>characteristic </a:t>
            </a:r>
            <a:r>
              <a:rPr lang="en-US" sz="1800" b="1" i="1" u="none" strike="noStrike" cap="none">
                <a:solidFill>
                  <a:srgbClr val="F2DADA"/>
                </a:solidFill>
                <a:latin typeface="Arial"/>
                <a:ea typeface="Arial"/>
                <a:cs typeface="Arial"/>
                <a:sym typeface="Arial"/>
              </a:rPr>
              <a:t>x</a:t>
            </a:r>
            <a:r>
              <a:rPr lang="en-US" sz="1800" b="0" i="0" u="none" strike="noStrike" cap="none">
                <a:solidFill>
                  <a:srgbClr val="FFFFFF"/>
                </a:solidFill>
                <a:latin typeface="Arial"/>
                <a:ea typeface="Arial"/>
                <a:cs typeface="Arial"/>
                <a:sym typeface="Arial"/>
              </a:rPr>
              <a:t>?</a:t>
            </a:r>
            <a:endParaRPr/>
          </a:p>
          <a:p>
            <a:pPr marL="342900" marR="0" lvl="0" indent="-342900" algn="l" rtl="0">
              <a:lnSpc>
                <a:spcPct val="100000"/>
              </a:lnSpc>
              <a:spcBef>
                <a:spcPts val="0"/>
              </a:spcBef>
              <a:spcAft>
                <a:spcPts val="0"/>
              </a:spcAft>
              <a:buClr>
                <a:srgbClr val="FFFFFF"/>
              </a:buClr>
              <a:buSzPts val="1800"/>
              <a:buFont typeface="Calibri"/>
              <a:buAutoNum type="arabicPeriod"/>
            </a:pPr>
            <a:r>
              <a:rPr lang="en-US" sz="1800" b="0" i="0" u="none" strike="noStrike" cap="none">
                <a:solidFill>
                  <a:srgbClr val="FFFFFF"/>
                </a:solidFill>
                <a:latin typeface="Arial"/>
                <a:ea typeface="Arial"/>
                <a:cs typeface="Arial"/>
                <a:sym typeface="Arial"/>
              </a:rPr>
              <a:t>How frequent is </a:t>
            </a:r>
            <a:r>
              <a:rPr lang="en-US" sz="1800" b="1">
                <a:solidFill>
                  <a:srgbClr val="F2DADA"/>
                </a:solidFill>
                <a:latin typeface="Arial"/>
                <a:ea typeface="Arial"/>
                <a:cs typeface="Arial"/>
                <a:sym typeface="Arial"/>
              </a:rPr>
              <a:t>characteristic</a:t>
            </a:r>
            <a:r>
              <a:rPr lang="en-US" sz="1800" b="0" i="0" u="none" strike="noStrike" cap="none">
                <a:solidFill>
                  <a:srgbClr val="000000"/>
                </a:solidFill>
                <a:latin typeface="Arial"/>
                <a:ea typeface="Arial"/>
                <a:cs typeface="Arial"/>
                <a:sym typeface="Arial"/>
              </a:rPr>
              <a:t> </a:t>
            </a:r>
            <a:r>
              <a:rPr lang="en-US" sz="1800" b="1" i="1">
                <a:solidFill>
                  <a:srgbClr val="F2DADA"/>
                </a:solidFill>
                <a:latin typeface="Arial"/>
                <a:ea typeface="Arial"/>
                <a:cs typeface="Arial"/>
                <a:sym typeface="Arial"/>
              </a:rPr>
              <a:t>x</a:t>
            </a:r>
            <a:r>
              <a:rPr lang="en-US" sz="1800" b="0" i="0" u="none" strike="noStrike" cap="none">
                <a:solidFill>
                  <a:srgbClr val="FFFFFF"/>
                </a:solidFill>
                <a:latin typeface="Arial"/>
                <a:ea typeface="Arial"/>
                <a:cs typeface="Arial"/>
                <a:sym typeface="Arial"/>
              </a:rPr>
              <a:t> in your personal network?</a:t>
            </a:r>
            <a:endParaRPr/>
          </a:p>
          <a:p>
            <a:pPr marL="342900" marR="0" lvl="0" indent="-342900" algn="l" rtl="0">
              <a:lnSpc>
                <a:spcPct val="100000"/>
              </a:lnSpc>
              <a:spcBef>
                <a:spcPts val="0"/>
              </a:spcBef>
              <a:spcAft>
                <a:spcPts val="0"/>
              </a:spcAft>
              <a:buClr>
                <a:srgbClr val="FFFFFF"/>
              </a:buClr>
              <a:buSzPts val="1800"/>
              <a:buFont typeface="Calibri"/>
              <a:buAutoNum type="arabicPeriod"/>
            </a:pPr>
            <a:r>
              <a:rPr lang="en-US" sz="1800" b="0" i="0" u="none" strike="noStrike" cap="none">
                <a:solidFill>
                  <a:srgbClr val="FFFFFF"/>
                </a:solidFill>
                <a:latin typeface="Arial"/>
                <a:ea typeface="Arial"/>
                <a:cs typeface="Arial"/>
                <a:sym typeface="Arial"/>
              </a:rPr>
              <a:t>How frequent is </a:t>
            </a:r>
            <a:r>
              <a:rPr lang="en-US" sz="1800" b="1">
                <a:solidFill>
                  <a:srgbClr val="F2DADA"/>
                </a:solidFill>
                <a:latin typeface="Arial"/>
                <a:ea typeface="Arial"/>
                <a:cs typeface="Arial"/>
                <a:sym typeface="Arial"/>
              </a:rPr>
              <a:t>characteristic</a:t>
            </a:r>
            <a:r>
              <a:rPr lang="en-US" sz="1800" b="0" i="0" u="none" strike="noStrike" cap="none">
                <a:solidFill>
                  <a:srgbClr val="000000"/>
                </a:solidFill>
                <a:latin typeface="Arial"/>
                <a:ea typeface="Arial"/>
                <a:cs typeface="Arial"/>
                <a:sym typeface="Arial"/>
              </a:rPr>
              <a:t> </a:t>
            </a:r>
            <a:r>
              <a:rPr lang="en-US" sz="1800" b="1" i="1">
                <a:solidFill>
                  <a:srgbClr val="F2DADA"/>
                </a:solidFill>
                <a:latin typeface="Arial"/>
                <a:ea typeface="Arial"/>
                <a:cs typeface="Arial"/>
                <a:sym typeface="Arial"/>
              </a:rPr>
              <a:t>x</a:t>
            </a:r>
            <a:r>
              <a:rPr lang="en-US" sz="1800" b="0" i="0" u="none" strike="noStrike" cap="none">
                <a:solidFill>
                  <a:srgbClr val="FFFFFF"/>
                </a:solidFill>
                <a:latin typeface="Arial"/>
                <a:ea typeface="Arial"/>
                <a:cs typeface="Arial"/>
                <a:sym typeface="Arial"/>
              </a:rPr>
              <a:t> in the population of your country?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8"/>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Perception of minorities on a population level</a:t>
            </a:r>
            <a:endParaRPr/>
          </a:p>
        </p:txBody>
      </p:sp>
      <p:sp>
        <p:nvSpPr>
          <p:cNvPr id="836" name="Google Shape;836;p48"/>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a:t>Results for minority/majority estimates from the US (results similiar for Germany):</a:t>
            </a:r>
            <a:endParaRPr/>
          </a:p>
          <a:p>
            <a:pPr marL="342900" lvl="0" indent="-165100" algn="l" rtl="0">
              <a:spcBef>
                <a:spcPts val="560"/>
              </a:spcBef>
              <a:spcAft>
                <a:spcPts val="0"/>
              </a:spcAft>
              <a:buClr>
                <a:schemeClr val="dk1"/>
              </a:buClr>
              <a:buSzPts val="2800"/>
              <a:buNone/>
            </a:pPr>
            <a:endParaRPr/>
          </a:p>
        </p:txBody>
      </p:sp>
      <p:pic>
        <p:nvPicPr>
          <p:cNvPr id="837" name="Google Shape;837;p48"/>
          <p:cNvPicPr preferRelativeResize="0"/>
          <p:nvPr/>
        </p:nvPicPr>
        <p:blipFill rotWithShape="1">
          <a:blip r:embed="rId3">
            <a:alphaModFix/>
          </a:blip>
          <a:srcRect/>
          <a:stretch/>
        </p:blipFill>
        <p:spPr>
          <a:xfrm>
            <a:off x="2660050" y="2125997"/>
            <a:ext cx="8779727" cy="4028115"/>
          </a:xfrm>
          <a:prstGeom prst="rect">
            <a:avLst/>
          </a:prstGeom>
          <a:noFill/>
          <a:ln>
            <a:noFill/>
          </a:ln>
        </p:spPr>
      </p:pic>
      <p:pic>
        <p:nvPicPr>
          <p:cNvPr id="838" name="Google Shape;838;p48"/>
          <p:cNvPicPr preferRelativeResize="0"/>
          <p:nvPr/>
        </p:nvPicPr>
        <p:blipFill rotWithShape="1">
          <a:blip r:embed="rId4">
            <a:alphaModFix/>
          </a:blip>
          <a:srcRect/>
          <a:stretch/>
        </p:blipFill>
        <p:spPr>
          <a:xfrm>
            <a:off x="8917977" y="4075318"/>
            <a:ext cx="2620702" cy="1855819"/>
          </a:xfrm>
          <a:prstGeom prst="rect">
            <a:avLst/>
          </a:prstGeom>
          <a:noFill/>
          <a:ln>
            <a:noFill/>
          </a:ln>
        </p:spPr>
      </p:pic>
      <p:cxnSp>
        <p:nvCxnSpPr>
          <p:cNvPr id="839" name="Google Shape;839;p48"/>
          <p:cNvCxnSpPr/>
          <p:nvPr/>
        </p:nvCxnSpPr>
        <p:spPr>
          <a:xfrm rot="10800000">
            <a:off x="2546838" y="2387150"/>
            <a:ext cx="5" cy="2708666"/>
          </a:xfrm>
          <a:prstGeom prst="straightConnector1">
            <a:avLst/>
          </a:prstGeom>
          <a:noFill/>
          <a:ln w="28575" cap="flat" cmpd="sng">
            <a:solidFill>
              <a:srgbClr val="31859B"/>
            </a:solidFill>
            <a:prstDash val="solid"/>
            <a:round/>
            <a:headEnd type="none" w="sm" len="sm"/>
            <a:tailEnd type="triangle" w="med" len="med"/>
          </a:ln>
        </p:spPr>
      </p:cxnSp>
      <p:sp>
        <p:nvSpPr>
          <p:cNvPr id="840" name="Google Shape;840;p48"/>
          <p:cNvSpPr txBox="1"/>
          <p:nvPr/>
        </p:nvSpPr>
        <p:spPr>
          <a:xfrm>
            <a:off x="498398" y="3061521"/>
            <a:ext cx="229236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945200"/>
                </a:solidFill>
                <a:latin typeface="Calibri"/>
                <a:ea typeface="Calibri"/>
                <a:cs typeface="Calibri"/>
                <a:sym typeface="Calibri"/>
              </a:rPr>
              <a:t>minority size overestimated</a:t>
            </a:r>
            <a:endParaRPr sz="2000">
              <a:solidFill>
                <a:srgbClr val="945200"/>
              </a:solidFill>
              <a:latin typeface="Calibri"/>
              <a:ea typeface="Calibri"/>
              <a:cs typeface="Calibri"/>
              <a:sym typeface="Calibri"/>
            </a:endParaRPr>
          </a:p>
        </p:txBody>
      </p:sp>
      <p:cxnSp>
        <p:nvCxnSpPr>
          <p:cNvPr id="841" name="Google Shape;841;p48"/>
          <p:cNvCxnSpPr/>
          <p:nvPr/>
        </p:nvCxnSpPr>
        <p:spPr>
          <a:xfrm>
            <a:off x="2546838" y="5153096"/>
            <a:ext cx="5" cy="684470"/>
          </a:xfrm>
          <a:prstGeom prst="straightConnector1">
            <a:avLst/>
          </a:prstGeom>
          <a:noFill/>
          <a:ln w="28575" cap="flat" cmpd="sng">
            <a:solidFill>
              <a:srgbClr val="009193"/>
            </a:solidFill>
            <a:prstDash val="solid"/>
            <a:round/>
            <a:headEnd type="none" w="sm" len="sm"/>
            <a:tailEnd type="triangle" w="med" len="med"/>
          </a:ln>
        </p:spPr>
      </p:cxnSp>
      <p:sp>
        <p:nvSpPr>
          <p:cNvPr id="842" name="Google Shape;842;p48"/>
          <p:cNvSpPr txBox="1"/>
          <p:nvPr/>
        </p:nvSpPr>
        <p:spPr>
          <a:xfrm>
            <a:off x="264615" y="5129680"/>
            <a:ext cx="206579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9193"/>
                </a:solidFill>
                <a:latin typeface="Calibri"/>
                <a:ea typeface="Calibri"/>
                <a:cs typeface="Calibri"/>
                <a:sym typeface="Calibri"/>
              </a:rPr>
              <a:t>minority size underestimated</a:t>
            </a:r>
            <a:endParaRPr sz="2000">
              <a:solidFill>
                <a:srgbClr val="009193"/>
              </a:solidFill>
              <a:latin typeface="Calibri"/>
              <a:ea typeface="Calibri"/>
              <a:cs typeface="Calibri"/>
              <a:sym typeface="Calibri"/>
            </a:endParaRPr>
          </a:p>
        </p:txBody>
      </p:sp>
      <p:cxnSp>
        <p:nvCxnSpPr>
          <p:cNvPr id="843" name="Google Shape;843;p48"/>
          <p:cNvCxnSpPr/>
          <p:nvPr/>
        </p:nvCxnSpPr>
        <p:spPr>
          <a:xfrm rot="10800000">
            <a:off x="1399077" y="5112747"/>
            <a:ext cx="1862667" cy="0"/>
          </a:xfrm>
          <a:prstGeom prst="straightConnector1">
            <a:avLst/>
          </a:prstGeom>
          <a:noFill/>
          <a:ln w="9525" cap="flat" cmpd="sng">
            <a:solidFill>
              <a:schemeClr val="dk1"/>
            </a:solidFill>
            <a:prstDash val="dash"/>
            <a:round/>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9"/>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Arial"/>
              <a:buChar char="•"/>
            </a:pPr>
            <a:r>
              <a:rPr lang="en-US"/>
              <a:t>Friends are not a representative sample of the population</a:t>
            </a:r>
            <a:endParaRPr/>
          </a:p>
          <a:p>
            <a:pPr marL="342900" lvl="0" indent="-342900" algn="l" rtl="0">
              <a:spcBef>
                <a:spcPts val="560"/>
              </a:spcBef>
              <a:spcAft>
                <a:spcPts val="0"/>
              </a:spcAft>
              <a:buClr>
                <a:schemeClr val="dk1"/>
              </a:buClr>
              <a:buSzPts val="2800"/>
              <a:buFont typeface="Arial"/>
              <a:buChar char="•"/>
            </a:pPr>
            <a:r>
              <a:rPr lang="en-US"/>
              <a:t>As a result, your observations/perceptions will be systematically biased</a:t>
            </a:r>
            <a:endParaRPr/>
          </a:p>
          <a:p>
            <a:pPr marL="742950" lvl="1" indent="-285750" algn="l" rtl="0">
              <a:spcBef>
                <a:spcPts val="480"/>
              </a:spcBef>
              <a:spcAft>
                <a:spcPts val="0"/>
              </a:spcAft>
              <a:buClr>
                <a:schemeClr val="dk1"/>
              </a:buClr>
              <a:buSzPts val="2400"/>
              <a:buFont typeface="Arial"/>
              <a:buChar char="•"/>
            </a:pPr>
            <a:r>
              <a:rPr lang="en-US"/>
              <a:t>E.g., a rare attribute appears far more common than it is</a:t>
            </a:r>
            <a:endParaRPr/>
          </a:p>
          <a:p>
            <a:pPr marL="342900" lvl="0" indent="-342900" algn="l" rtl="0">
              <a:spcBef>
                <a:spcPts val="560"/>
              </a:spcBef>
              <a:spcAft>
                <a:spcPts val="0"/>
              </a:spcAft>
              <a:buClr>
                <a:schemeClr val="dk1"/>
              </a:buClr>
              <a:buSzPts val="2800"/>
              <a:buFont typeface="Arial"/>
              <a:buChar char="•"/>
            </a:pPr>
            <a:r>
              <a:rPr lang="en-US"/>
              <a:t>Impacts</a:t>
            </a:r>
            <a:endParaRPr/>
          </a:p>
          <a:p>
            <a:pPr marL="742950" lvl="1" indent="-285750" algn="l" rtl="0">
              <a:spcBef>
                <a:spcPts val="480"/>
              </a:spcBef>
              <a:spcAft>
                <a:spcPts val="0"/>
              </a:spcAft>
              <a:buClr>
                <a:schemeClr val="dk1"/>
              </a:buClr>
              <a:buSzPts val="2400"/>
              <a:buFont typeface="Arial"/>
              <a:buChar char="•"/>
            </a:pPr>
            <a:r>
              <a:rPr lang="en-US"/>
              <a:t>Ranking/visibility of minorities in networks</a:t>
            </a:r>
            <a:endParaRPr/>
          </a:p>
          <a:p>
            <a:pPr marL="742950" lvl="1" indent="-285750" algn="l" rtl="0">
              <a:spcBef>
                <a:spcPts val="480"/>
              </a:spcBef>
              <a:spcAft>
                <a:spcPts val="0"/>
              </a:spcAft>
              <a:buClr>
                <a:schemeClr val="dk1"/>
              </a:buClr>
              <a:buSzPts val="2400"/>
              <a:buFont typeface="Arial"/>
              <a:buChar char="•"/>
            </a:pPr>
            <a:r>
              <a:rPr lang="en-US"/>
              <a:t>Link and content recommendation in networks</a:t>
            </a:r>
            <a:endParaRPr/>
          </a:p>
          <a:p>
            <a:pPr marL="742950" lvl="1" indent="-285750" algn="l" rtl="0">
              <a:spcBef>
                <a:spcPts val="480"/>
              </a:spcBef>
              <a:spcAft>
                <a:spcPts val="0"/>
              </a:spcAft>
              <a:buClr>
                <a:schemeClr val="dk1"/>
              </a:buClr>
              <a:buSzPts val="2400"/>
              <a:buFont typeface="Arial"/>
              <a:buChar char="•"/>
            </a:pPr>
            <a:r>
              <a:rPr lang="en-US"/>
              <a:t>Psychological well-being</a:t>
            </a:r>
            <a:endParaRPr/>
          </a:p>
          <a:p>
            <a:pPr marL="1143000" lvl="2" indent="-228600" algn="l" rtl="0">
              <a:spcBef>
                <a:spcPts val="400"/>
              </a:spcBef>
              <a:spcAft>
                <a:spcPts val="0"/>
              </a:spcAft>
              <a:buClr>
                <a:schemeClr val="dk1"/>
              </a:buClr>
              <a:buSzPts val="2000"/>
              <a:buFont typeface="Arial"/>
              <a:buChar char="•"/>
            </a:pPr>
            <a:r>
              <a:rPr lang="en-US"/>
              <a:t>Upward social comparison </a:t>
            </a:r>
            <a:endParaRPr>
              <a:solidFill>
                <a:srgbClr val="990100"/>
              </a:solidFill>
            </a:endParaRPr>
          </a:p>
          <a:p>
            <a:pPr marL="1600200" lvl="3" indent="-228600" algn="l" rtl="0">
              <a:spcBef>
                <a:spcPts val="360"/>
              </a:spcBef>
              <a:spcAft>
                <a:spcPts val="0"/>
              </a:spcAft>
              <a:buClr>
                <a:srgbClr val="000000"/>
              </a:buClr>
              <a:buSzPts val="1800"/>
              <a:buFont typeface="Arial"/>
              <a:buChar char="•"/>
            </a:pPr>
            <a:r>
              <a:rPr lang="en-US">
                <a:solidFill>
                  <a:srgbClr val="000000"/>
                </a:solidFill>
                <a:latin typeface="arial"/>
                <a:ea typeface="arial"/>
                <a:cs typeface="arial"/>
                <a:sym typeface="arial"/>
              </a:rPr>
              <a:t>Loneliness and Facebook use: the role of social comparison and rumination (PMID: </a:t>
            </a:r>
            <a:r>
              <a:rPr lang="en-US" u="sng">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33521361</a:t>
            </a:r>
            <a:r>
              <a:rPr lang="en-US">
                <a:solidFill>
                  <a:srgbClr val="000000"/>
                </a:solidFill>
                <a:latin typeface="arial"/>
                <a:ea typeface="arial"/>
                <a:cs typeface="arial"/>
                <a:sym typeface="arial"/>
              </a:rPr>
              <a:t>) </a:t>
            </a:r>
            <a:endParaRPr/>
          </a:p>
          <a:p>
            <a:pPr marL="1143000" lvl="2" indent="-101600" algn="l" rtl="0">
              <a:spcBef>
                <a:spcPts val="400"/>
              </a:spcBef>
              <a:spcAft>
                <a:spcPts val="0"/>
              </a:spcAft>
              <a:buClr>
                <a:schemeClr val="dk1"/>
              </a:buClr>
              <a:buSzPts val="2000"/>
              <a:buFont typeface="Arial"/>
              <a:buNone/>
            </a:pPr>
            <a:endParaRPr>
              <a:solidFill>
                <a:srgbClr val="000000"/>
              </a:solidFill>
              <a:latin typeface="arial"/>
              <a:ea typeface="arial"/>
              <a:cs typeface="arial"/>
              <a:sym typeface="arial"/>
            </a:endParaRPr>
          </a:p>
          <a:p>
            <a:pPr marL="1143000" lvl="2" indent="-101600" algn="l" rtl="0">
              <a:spcBef>
                <a:spcPts val="400"/>
              </a:spcBef>
              <a:spcAft>
                <a:spcPts val="0"/>
              </a:spcAft>
              <a:buClr>
                <a:schemeClr val="dk1"/>
              </a:buClr>
              <a:buSzPts val="2000"/>
              <a:buFont typeface="Arial"/>
              <a:buNone/>
            </a:pPr>
            <a:endParaRPr/>
          </a:p>
          <a:p>
            <a:pPr marL="857250" lvl="1" indent="-304800" algn="l" rtl="0">
              <a:spcBef>
                <a:spcPts val="480"/>
              </a:spcBef>
              <a:spcAft>
                <a:spcPts val="0"/>
              </a:spcAft>
              <a:buClr>
                <a:schemeClr val="dk1"/>
              </a:buClr>
              <a:buSzPts val="2400"/>
              <a:buFont typeface="Calibri"/>
              <a:buNone/>
            </a:pPr>
            <a:endParaRPr/>
          </a:p>
          <a:p>
            <a:pPr marL="342900" lvl="0" indent="-165100" algn="l" rtl="0">
              <a:spcBef>
                <a:spcPts val="560"/>
              </a:spcBef>
              <a:spcAft>
                <a:spcPts val="0"/>
              </a:spcAft>
              <a:buClr>
                <a:schemeClr val="dk1"/>
              </a:buClr>
              <a:buSzPts val="2800"/>
              <a:buNone/>
            </a:pPr>
            <a:endParaRPr/>
          </a:p>
        </p:txBody>
      </p:sp>
      <p:sp>
        <p:nvSpPr>
          <p:cNvPr id="849" name="Google Shape;849;p49"/>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Summary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Class size paradox</a:t>
            </a:r>
            <a:endParaRPr/>
          </a:p>
        </p:txBody>
      </p:sp>
      <p:sp>
        <p:nvSpPr>
          <p:cNvPr id="193" name="Google Shape;193;p5"/>
          <p:cNvSpPr txBox="1">
            <a:spLocks noGrp="1"/>
          </p:cNvSpPr>
          <p:nvPr>
            <p:ph type="body" idx="1"/>
          </p:nvPr>
        </p:nvSpPr>
        <p:spPr>
          <a:xfrm>
            <a:off x="609601" y="1146052"/>
            <a:ext cx="10015241" cy="93360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a:t>Average person is associated with larger events than the size of the average event.</a:t>
            </a:r>
            <a:endParaRPr/>
          </a:p>
        </p:txBody>
      </p:sp>
      <p:sp>
        <p:nvSpPr>
          <p:cNvPr id="194" name="Google Shape;194;p5"/>
          <p:cNvSpPr/>
          <p:nvPr/>
        </p:nvSpPr>
        <p:spPr>
          <a:xfrm>
            <a:off x="2888857" y="2395242"/>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5</a:t>
            </a:r>
            <a:endParaRPr sz="2000">
              <a:solidFill>
                <a:schemeClr val="dk1"/>
              </a:solidFill>
              <a:latin typeface="Calibri"/>
              <a:ea typeface="Calibri"/>
              <a:cs typeface="Calibri"/>
              <a:sym typeface="Calibri"/>
            </a:endParaRPr>
          </a:p>
        </p:txBody>
      </p:sp>
      <p:sp>
        <p:nvSpPr>
          <p:cNvPr id="195" name="Google Shape;195;p5"/>
          <p:cNvSpPr/>
          <p:nvPr/>
        </p:nvSpPr>
        <p:spPr>
          <a:xfrm>
            <a:off x="5316467" y="2395242"/>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10</a:t>
            </a:r>
            <a:endParaRPr/>
          </a:p>
        </p:txBody>
      </p:sp>
      <p:sp>
        <p:nvSpPr>
          <p:cNvPr id="196" name="Google Shape;196;p5"/>
          <p:cNvSpPr/>
          <p:nvPr/>
        </p:nvSpPr>
        <p:spPr>
          <a:xfrm>
            <a:off x="2888857" y="3795165"/>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97" name="Google Shape;197;p5"/>
          <p:cNvSpPr/>
          <p:nvPr/>
        </p:nvSpPr>
        <p:spPr>
          <a:xfrm>
            <a:off x="5327256" y="3795164"/>
            <a:ext cx="2419518" cy="13999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5</a:t>
            </a:r>
            <a:endParaRPr sz="2000">
              <a:solidFill>
                <a:schemeClr val="dk1"/>
              </a:solidFill>
              <a:latin typeface="Calibri"/>
              <a:ea typeface="Calibri"/>
              <a:cs typeface="Calibri"/>
              <a:sym typeface="Calibri"/>
            </a:endParaRPr>
          </a:p>
        </p:txBody>
      </p:sp>
      <p:sp>
        <p:nvSpPr>
          <p:cNvPr id="198" name="Google Shape;198;p5"/>
          <p:cNvSpPr/>
          <p:nvPr/>
        </p:nvSpPr>
        <p:spPr>
          <a:xfrm>
            <a:off x="5400086" y="29171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99" name="Google Shape;199;p5"/>
          <p:cNvSpPr/>
          <p:nvPr/>
        </p:nvSpPr>
        <p:spPr>
          <a:xfrm>
            <a:off x="5552486" y="30695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0" name="Google Shape;200;p5"/>
          <p:cNvSpPr/>
          <p:nvPr/>
        </p:nvSpPr>
        <p:spPr>
          <a:xfrm>
            <a:off x="5704886" y="32219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1" name="Google Shape;201;p5"/>
          <p:cNvSpPr/>
          <p:nvPr/>
        </p:nvSpPr>
        <p:spPr>
          <a:xfrm>
            <a:off x="5857286" y="33743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2" name="Google Shape;202;p5"/>
          <p:cNvSpPr/>
          <p:nvPr/>
        </p:nvSpPr>
        <p:spPr>
          <a:xfrm>
            <a:off x="5851890" y="28672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3" name="Google Shape;203;p5"/>
          <p:cNvSpPr/>
          <p:nvPr/>
        </p:nvSpPr>
        <p:spPr>
          <a:xfrm>
            <a:off x="6004290" y="30196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4" name="Google Shape;204;p5"/>
          <p:cNvSpPr/>
          <p:nvPr/>
        </p:nvSpPr>
        <p:spPr>
          <a:xfrm>
            <a:off x="6156690" y="31720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5" name="Google Shape;205;p5"/>
          <p:cNvSpPr/>
          <p:nvPr/>
        </p:nvSpPr>
        <p:spPr>
          <a:xfrm>
            <a:off x="6309090" y="33244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6" name="Google Shape;206;p5"/>
          <p:cNvSpPr/>
          <p:nvPr/>
        </p:nvSpPr>
        <p:spPr>
          <a:xfrm>
            <a:off x="6009686" y="35267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7" name="Google Shape;207;p5"/>
          <p:cNvSpPr/>
          <p:nvPr/>
        </p:nvSpPr>
        <p:spPr>
          <a:xfrm>
            <a:off x="6461490" y="3476875"/>
            <a:ext cx="137564" cy="145657"/>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8" name="Google Shape;208;p5"/>
          <p:cNvSpPr/>
          <p:nvPr/>
        </p:nvSpPr>
        <p:spPr>
          <a:xfrm>
            <a:off x="3355495" y="41721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09" name="Google Shape;209;p5"/>
          <p:cNvSpPr/>
          <p:nvPr/>
        </p:nvSpPr>
        <p:spPr>
          <a:xfrm>
            <a:off x="3507895" y="43245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0" name="Google Shape;210;p5"/>
          <p:cNvSpPr/>
          <p:nvPr/>
        </p:nvSpPr>
        <p:spPr>
          <a:xfrm>
            <a:off x="3660295" y="44769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1" name="Google Shape;211;p5"/>
          <p:cNvSpPr/>
          <p:nvPr/>
        </p:nvSpPr>
        <p:spPr>
          <a:xfrm>
            <a:off x="3812695" y="46293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2" name="Google Shape;212;p5"/>
          <p:cNvSpPr/>
          <p:nvPr/>
        </p:nvSpPr>
        <p:spPr>
          <a:xfrm>
            <a:off x="3965095" y="47817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3" name="Google Shape;213;p5"/>
          <p:cNvSpPr/>
          <p:nvPr/>
        </p:nvSpPr>
        <p:spPr>
          <a:xfrm>
            <a:off x="3532171" y="39927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4" name="Google Shape;214;p5"/>
          <p:cNvSpPr/>
          <p:nvPr/>
        </p:nvSpPr>
        <p:spPr>
          <a:xfrm>
            <a:off x="3684571" y="41451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5" name="Google Shape;215;p5"/>
          <p:cNvSpPr/>
          <p:nvPr/>
        </p:nvSpPr>
        <p:spPr>
          <a:xfrm>
            <a:off x="3836971" y="42975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6" name="Google Shape;216;p5"/>
          <p:cNvSpPr/>
          <p:nvPr/>
        </p:nvSpPr>
        <p:spPr>
          <a:xfrm>
            <a:off x="3989371" y="44499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7" name="Google Shape;217;p5"/>
          <p:cNvSpPr/>
          <p:nvPr/>
        </p:nvSpPr>
        <p:spPr>
          <a:xfrm>
            <a:off x="4141771" y="4602344"/>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8" name="Google Shape;218;p5"/>
          <p:cNvSpPr/>
          <p:nvPr/>
        </p:nvSpPr>
        <p:spPr>
          <a:xfrm>
            <a:off x="3888219" y="39037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19" name="Google Shape;219;p5"/>
          <p:cNvSpPr/>
          <p:nvPr/>
        </p:nvSpPr>
        <p:spPr>
          <a:xfrm>
            <a:off x="4040619" y="40561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0" name="Google Shape;220;p5"/>
          <p:cNvSpPr/>
          <p:nvPr/>
        </p:nvSpPr>
        <p:spPr>
          <a:xfrm>
            <a:off x="4193019" y="42085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1" name="Google Shape;221;p5"/>
          <p:cNvSpPr/>
          <p:nvPr/>
        </p:nvSpPr>
        <p:spPr>
          <a:xfrm>
            <a:off x="4345419" y="43609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2" name="Google Shape;222;p5"/>
          <p:cNvSpPr/>
          <p:nvPr/>
        </p:nvSpPr>
        <p:spPr>
          <a:xfrm>
            <a:off x="4497819" y="4513332"/>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3" name="Google Shape;223;p5"/>
          <p:cNvSpPr/>
          <p:nvPr/>
        </p:nvSpPr>
        <p:spPr>
          <a:xfrm>
            <a:off x="3103295" y="43245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4" name="Google Shape;224;p5"/>
          <p:cNvSpPr/>
          <p:nvPr/>
        </p:nvSpPr>
        <p:spPr>
          <a:xfrm>
            <a:off x="3255695" y="44769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5" name="Google Shape;225;p5"/>
          <p:cNvSpPr/>
          <p:nvPr/>
        </p:nvSpPr>
        <p:spPr>
          <a:xfrm>
            <a:off x="3408095" y="46293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6" name="Google Shape;226;p5"/>
          <p:cNvSpPr/>
          <p:nvPr/>
        </p:nvSpPr>
        <p:spPr>
          <a:xfrm>
            <a:off x="3560495" y="47817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7" name="Google Shape;227;p5"/>
          <p:cNvSpPr/>
          <p:nvPr/>
        </p:nvSpPr>
        <p:spPr>
          <a:xfrm>
            <a:off x="3712895" y="4934116"/>
            <a:ext cx="137564" cy="145657"/>
          </a:xfrm>
          <a:prstGeom prst="ellipse">
            <a:avLst/>
          </a:prstGeom>
          <a:solidFill>
            <a:srgbClr val="538CD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8" name="Google Shape;228;p5"/>
          <p:cNvSpPr/>
          <p:nvPr/>
        </p:nvSpPr>
        <p:spPr>
          <a:xfrm>
            <a:off x="3254011" y="27310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29" name="Google Shape;229;p5"/>
          <p:cNvSpPr/>
          <p:nvPr/>
        </p:nvSpPr>
        <p:spPr>
          <a:xfrm>
            <a:off x="3406411" y="28834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0" name="Google Shape;230;p5"/>
          <p:cNvSpPr/>
          <p:nvPr/>
        </p:nvSpPr>
        <p:spPr>
          <a:xfrm>
            <a:off x="3558811" y="30358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1" name="Google Shape;231;p5"/>
          <p:cNvSpPr/>
          <p:nvPr/>
        </p:nvSpPr>
        <p:spPr>
          <a:xfrm>
            <a:off x="3711211" y="31882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2" name="Google Shape;232;p5"/>
          <p:cNvSpPr/>
          <p:nvPr/>
        </p:nvSpPr>
        <p:spPr>
          <a:xfrm>
            <a:off x="3863611" y="3340660"/>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3" name="Google Shape;233;p5"/>
          <p:cNvSpPr/>
          <p:nvPr/>
        </p:nvSpPr>
        <p:spPr>
          <a:xfrm>
            <a:off x="5637449" y="40723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4" name="Google Shape;234;p5"/>
          <p:cNvSpPr/>
          <p:nvPr/>
        </p:nvSpPr>
        <p:spPr>
          <a:xfrm>
            <a:off x="5789849" y="42247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5" name="Google Shape;235;p5"/>
          <p:cNvSpPr/>
          <p:nvPr/>
        </p:nvSpPr>
        <p:spPr>
          <a:xfrm>
            <a:off x="5942249" y="43771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6" name="Google Shape;236;p5"/>
          <p:cNvSpPr/>
          <p:nvPr/>
        </p:nvSpPr>
        <p:spPr>
          <a:xfrm>
            <a:off x="6094649" y="45295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7" name="Google Shape;237;p5"/>
          <p:cNvSpPr/>
          <p:nvPr/>
        </p:nvSpPr>
        <p:spPr>
          <a:xfrm>
            <a:off x="6247049" y="4681915"/>
            <a:ext cx="137564" cy="145657"/>
          </a:xfrm>
          <a:prstGeom prst="ellipse">
            <a:avLst/>
          </a:prstGeom>
          <a:solidFill>
            <a:srgbClr val="C0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238" name="Google Shape;238;p5"/>
          <p:cNvSpPr txBox="1"/>
          <p:nvPr/>
        </p:nvSpPr>
        <p:spPr>
          <a:xfrm>
            <a:off x="4460024" y="3841858"/>
            <a:ext cx="7040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20</a:t>
            </a:r>
            <a:endParaRPr/>
          </a:p>
        </p:txBody>
      </p:sp>
      <p:sp>
        <p:nvSpPr>
          <p:cNvPr id="239" name="Google Shape;239;p5"/>
          <p:cNvSpPr txBox="1"/>
          <p:nvPr/>
        </p:nvSpPr>
        <p:spPr>
          <a:xfrm>
            <a:off x="4261801" y="2368213"/>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1</a:t>
            </a:r>
            <a:endParaRPr/>
          </a:p>
        </p:txBody>
      </p:sp>
      <p:sp>
        <p:nvSpPr>
          <p:cNvPr id="240" name="Google Shape;240;p5"/>
          <p:cNvSpPr txBox="1"/>
          <p:nvPr/>
        </p:nvSpPr>
        <p:spPr>
          <a:xfrm>
            <a:off x="6599054" y="2415052"/>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2</a:t>
            </a:r>
            <a:endParaRPr/>
          </a:p>
        </p:txBody>
      </p:sp>
      <p:sp>
        <p:nvSpPr>
          <p:cNvPr id="241" name="Google Shape;241;p5"/>
          <p:cNvSpPr txBox="1"/>
          <p:nvPr/>
        </p:nvSpPr>
        <p:spPr>
          <a:xfrm>
            <a:off x="6704934" y="3823068"/>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4</a:t>
            </a:r>
            <a:endParaRPr/>
          </a:p>
        </p:txBody>
      </p:sp>
      <p:sp>
        <p:nvSpPr>
          <p:cNvPr id="242" name="Google Shape;242;p5"/>
          <p:cNvSpPr txBox="1"/>
          <p:nvPr/>
        </p:nvSpPr>
        <p:spPr>
          <a:xfrm>
            <a:off x="4217295" y="4681915"/>
            <a:ext cx="10310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3</a:t>
            </a:r>
            <a:endParaRPr/>
          </a:p>
        </p:txBody>
      </p:sp>
      <p:sp>
        <p:nvSpPr>
          <p:cNvPr id="243" name="Google Shape;243;p5"/>
          <p:cNvSpPr txBox="1"/>
          <p:nvPr/>
        </p:nvSpPr>
        <p:spPr>
          <a:xfrm>
            <a:off x="8665906" y="2252479"/>
            <a:ext cx="2127688"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Average size of class is 10</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Size of class an average student experiences is 12.75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Class size paradox</a:t>
            </a:r>
            <a:endParaRPr/>
          </a:p>
        </p:txBody>
      </p:sp>
      <p:pic>
        <p:nvPicPr>
          <p:cNvPr id="249" name="Google Shape;249;p6"/>
          <p:cNvPicPr preferRelativeResize="0">
            <a:picLocks noGrp="1"/>
          </p:cNvPicPr>
          <p:nvPr>
            <p:ph type="body" idx="1"/>
          </p:nvPr>
        </p:nvPicPr>
        <p:blipFill rotWithShape="1">
          <a:blip r:embed="rId3">
            <a:alphaModFix/>
          </a:blip>
          <a:srcRect/>
          <a:stretch/>
        </p:blipFill>
        <p:spPr>
          <a:xfrm>
            <a:off x="2727827" y="1609073"/>
            <a:ext cx="6744284" cy="4054191"/>
          </a:xfrm>
          <a:prstGeom prst="rect">
            <a:avLst/>
          </a:prstGeom>
          <a:noFill/>
          <a:ln>
            <a:noFill/>
          </a:ln>
        </p:spPr>
      </p:pic>
      <p:sp>
        <p:nvSpPr>
          <p:cNvPr id="250" name="Google Shape;250;p6"/>
          <p:cNvSpPr txBox="1"/>
          <p:nvPr/>
        </p:nvSpPr>
        <p:spPr>
          <a:xfrm>
            <a:off x="2531534" y="3575096"/>
            <a:ext cx="231140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Distribution of the class size</a:t>
            </a:r>
            <a:endParaRPr/>
          </a:p>
        </p:txBody>
      </p:sp>
      <p:sp>
        <p:nvSpPr>
          <p:cNvPr id="251" name="Google Shape;251;p6"/>
          <p:cNvSpPr txBox="1"/>
          <p:nvPr/>
        </p:nvSpPr>
        <p:spPr>
          <a:xfrm>
            <a:off x="8084872" y="3311289"/>
            <a:ext cx="315118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Distribution of the perceived class size (number of classmates)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7"/>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i="0">
                <a:solidFill>
                  <a:srgbClr val="292929"/>
                </a:solidFill>
                <a:latin typeface="Arial"/>
                <a:ea typeface="Arial"/>
                <a:cs typeface="Arial"/>
                <a:sym typeface="Arial"/>
              </a:rPr>
              <a:t>Households are larger at the individual level than at the group level</a:t>
            </a:r>
            <a:endParaRPr/>
          </a:p>
        </p:txBody>
      </p:sp>
      <p:pic>
        <p:nvPicPr>
          <p:cNvPr id="258" name="Google Shape;258;p7"/>
          <p:cNvPicPr preferRelativeResize="0">
            <a:picLocks noGrp="1"/>
          </p:cNvPicPr>
          <p:nvPr>
            <p:ph type="body" idx="1"/>
          </p:nvPr>
        </p:nvPicPr>
        <p:blipFill rotWithShape="1">
          <a:blip r:embed="rId3">
            <a:alphaModFix/>
          </a:blip>
          <a:srcRect/>
          <a:stretch/>
        </p:blipFill>
        <p:spPr>
          <a:xfrm>
            <a:off x="1514475" y="1515144"/>
            <a:ext cx="2999210" cy="4055536"/>
          </a:xfrm>
          <a:prstGeom prst="rect">
            <a:avLst/>
          </a:prstGeom>
          <a:noFill/>
          <a:ln>
            <a:noFill/>
          </a:ln>
        </p:spPr>
      </p:pic>
      <p:sp>
        <p:nvSpPr>
          <p:cNvPr id="259" name="Google Shape;259;p7"/>
          <p:cNvSpPr txBox="1">
            <a:spLocks noGrp="1"/>
          </p:cNvSpPr>
          <p:nvPr>
            <p:ph type="body" idx="2"/>
          </p:nvPr>
        </p:nvSpPr>
        <p:spPr>
          <a:xfrm>
            <a:off x="6197600" y="1243587"/>
            <a:ext cx="5384800" cy="488257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292929"/>
              </a:buClr>
              <a:buSzPts val="2400"/>
              <a:buChar char="•"/>
            </a:pPr>
            <a:r>
              <a:rPr lang="en-US" sz="2400" b="0" i="0">
                <a:solidFill>
                  <a:srgbClr val="292929"/>
                </a:solidFill>
                <a:latin typeface="Arial"/>
                <a:ea typeface="Arial"/>
                <a:cs typeface="Arial"/>
                <a:sym typeface="Arial"/>
              </a:rPr>
              <a:t>Discrepancies between the average household size and the average experienced by individuals tend to be largest in countries where typical households are large</a:t>
            </a:r>
            <a:endParaRPr/>
          </a:p>
          <a:p>
            <a:pPr marL="342900" lvl="0" indent="-342900" algn="l" rtl="0">
              <a:spcBef>
                <a:spcPts val="480"/>
              </a:spcBef>
              <a:spcAft>
                <a:spcPts val="0"/>
              </a:spcAft>
              <a:buClr>
                <a:srgbClr val="292929"/>
              </a:buClr>
              <a:buSzPts val="2400"/>
              <a:buChar char="•"/>
            </a:pPr>
            <a:r>
              <a:rPr lang="en-US" sz="2400" b="0" i="0">
                <a:solidFill>
                  <a:srgbClr val="292929"/>
                </a:solidFill>
                <a:latin typeface="Arial"/>
                <a:ea typeface="Arial"/>
                <a:cs typeface="Arial"/>
                <a:sym typeface="Arial"/>
              </a:rPr>
              <a:t> The difference between household size as experienced by the average person in the world (4.9 members) is one whole person more than the size of the average household (3.9)</a:t>
            </a:r>
            <a:br>
              <a:rPr lang="en-US" sz="2400"/>
            </a:b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8"/>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i="0">
                <a:solidFill>
                  <a:srgbClr val="292929"/>
                </a:solidFill>
                <a:latin typeface="Arial"/>
                <a:ea typeface="Arial"/>
                <a:cs typeface="Arial"/>
                <a:sym typeface="Arial"/>
              </a:rPr>
              <a:t>Differences by household type</a:t>
            </a:r>
            <a:endParaRPr/>
          </a:p>
        </p:txBody>
      </p:sp>
      <p:pic>
        <p:nvPicPr>
          <p:cNvPr id="266" name="Google Shape;266;p8"/>
          <p:cNvPicPr preferRelativeResize="0">
            <a:picLocks noGrp="1"/>
          </p:cNvPicPr>
          <p:nvPr>
            <p:ph type="body" idx="1"/>
          </p:nvPr>
        </p:nvPicPr>
        <p:blipFill rotWithShape="1">
          <a:blip r:embed="rId3">
            <a:alphaModFix/>
          </a:blip>
          <a:srcRect/>
          <a:stretch/>
        </p:blipFill>
        <p:spPr>
          <a:xfrm>
            <a:off x="609600" y="1667860"/>
            <a:ext cx="5384800" cy="4033455"/>
          </a:xfrm>
          <a:prstGeom prst="rect">
            <a:avLst/>
          </a:prstGeom>
          <a:noFill/>
          <a:ln>
            <a:noFill/>
          </a:ln>
        </p:spPr>
      </p:pic>
      <p:sp>
        <p:nvSpPr>
          <p:cNvPr id="267" name="Google Shape;267;p8"/>
          <p:cNvSpPr txBox="1">
            <a:spLocks noGrp="1"/>
          </p:cNvSpPr>
          <p:nvPr>
            <p:ph type="body" idx="2"/>
          </p:nvPr>
        </p:nvSpPr>
        <p:spPr>
          <a:xfrm>
            <a:off x="6197600" y="1243575"/>
            <a:ext cx="5929800" cy="48825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292929"/>
              </a:buClr>
              <a:buSzPts val="2400"/>
              <a:buChar char="•"/>
            </a:pPr>
            <a:r>
              <a:rPr lang="en-US" sz="2400" b="0" i="0">
                <a:solidFill>
                  <a:srgbClr val="292929"/>
                </a:solidFill>
                <a:latin typeface="Arial"/>
                <a:ea typeface="Arial"/>
                <a:cs typeface="Arial"/>
                <a:sym typeface="Arial"/>
              </a:rPr>
              <a:t>Differences in the shares of people who live in different household </a:t>
            </a:r>
            <a:r>
              <a:rPr lang="en-US" sz="2400" b="0" i="1">
                <a:solidFill>
                  <a:srgbClr val="292929"/>
                </a:solidFill>
                <a:latin typeface="Arial"/>
                <a:ea typeface="Arial"/>
                <a:cs typeface="Arial"/>
                <a:sym typeface="Arial"/>
              </a:rPr>
              <a:t>types</a:t>
            </a:r>
            <a:r>
              <a:rPr lang="en-US" sz="2400" b="0" i="0">
                <a:solidFill>
                  <a:srgbClr val="292929"/>
                </a:solidFill>
                <a:latin typeface="Arial"/>
                <a:ea typeface="Arial"/>
                <a:cs typeface="Arial"/>
                <a:sym typeface="Arial"/>
              </a:rPr>
              <a:t>. </a:t>
            </a:r>
            <a:endParaRPr/>
          </a:p>
          <a:p>
            <a:pPr marL="742950" lvl="1" indent="-285750" algn="l" rtl="0">
              <a:spcBef>
                <a:spcPts val="400"/>
              </a:spcBef>
              <a:spcAft>
                <a:spcPts val="0"/>
              </a:spcAft>
              <a:buClr>
                <a:srgbClr val="292929"/>
              </a:buClr>
              <a:buSzPts val="2000"/>
              <a:buChar char="–"/>
            </a:pPr>
            <a:r>
              <a:rPr lang="en-US" sz="2000" b="0" i="0">
                <a:solidFill>
                  <a:srgbClr val="292929"/>
                </a:solidFill>
                <a:latin typeface="Arial"/>
                <a:ea typeface="Arial"/>
                <a:cs typeface="Arial"/>
                <a:sym typeface="Arial"/>
              </a:rPr>
              <a:t>For example, 26% of households in the 130 countries contained extended families, but 38% of people in the same countries live in extended family households, making this the most common living arrangement in the world. </a:t>
            </a:r>
            <a:endParaRPr/>
          </a:p>
          <a:p>
            <a:pPr marL="742950" lvl="1" indent="-285750" algn="l" rtl="0">
              <a:spcBef>
                <a:spcPts val="400"/>
              </a:spcBef>
              <a:spcAft>
                <a:spcPts val="0"/>
              </a:spcAft>
              <a:buClr>
                <a:srgbClr val="292929"/>
              </a:buClr>
              <a:buSzPts val="2000"/>
              <a:buChar char="–"/>
            </a:pPr>
            <a:r>
              <a:rPr lang="en-US" sz="2000" b="0" i="0">
                <a:solidFill>
                  <a:srgbClr val="292929"/>
                </a:solidFill>
                <a:latin typeface="Arial"/>
                <a:ea typeface="Arial"/>
                <a:cs typeface="Arial"/>
                <a:sym typeface="Arial"/>
              </a:rPr>
              <a:t>Solo households make up 15% of homes globally, but only 4% of people live alone.</a:t>
            </a:r>
            <a:endParaRPr/>
          </a:p>
          <a:p>
            <a:pPr marL="342900" lvl="0" indent="-342900" algn="l" rtl="0">
              <a:spcBef>
                <a:spcPts val="480"/>
              </a:spcBef>
              <a:spcAft>
                <a:spcPts val="0"/>
              </a:spcAft>
              <a:buClr>
                <a:srgbClr val="292929"/>
              </a:buClr>
              <a:buSzPts val="2400"/>
              <a:buChar char="•"/>
            </a:pPr>
            <a:r>
              <a:rPr lang="en-US" sz="2400" b="0" i="0">
                <a:solidFill>
                  <a:srgbClr val="292929"/>
                </a:solidFill>
                <a:latin typeface="Arial"/>
                <a:ea typeface="Arial"/>
                <a:cs typeface="Arial"/>
                <a:sym typeface="Arial"/>
              </a:rPr>
              <a:t>Sim</a:t>
            </a:r>
            <a:r>
              <a:rPr lang="en-US" sz="2400">
                <a:solidFill>
                  <a:srgbClr val="292929"/>
                </a:solidFill>
                <a:latin typeface="Arial"/>
                <a:ea typeface="Arial"/>
                <a:cs typeface="Arial"/>
                <a:sym typeface="Arial"/>
              </a:rPr>
              <a:t>ilar arguments for white people experience shops to be more crowded than they are, and freeways to be more congested than they really are</a:t>
            </a:r>
            <a:r>
              <a:rPr lang="en-US" sz="2400" b="0" i="0">
                <a:solidFill>
                  <a:srgbClr val="292929"/>
                </a:solidFill>
                <a:latin typeface="Arial"/>
                <a:ea typeface="Arial"/>
                <a:cs typeface="Arial"/>
                <a:sym typeface="Arial"/>
              </a:rPr>
              <a:t>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9"/>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This explains why your perceptions are biased</a:t>
            </a:r>
            <a:endParaRPr/>
          </a:p>
        </p:txBody>
      </p:sp>
      <p:sp>
        <p:nvSpPr>
          <p:cNvPr id="273" name="Google Shape;273;p9"/>
          <p:cNvSpPr txBox="1"/>
          <p:nvPr/>
        </p:nvSpPr>
        <p:spPr>
          <a:xfrm>
            <a:off x="1037493" y="1397976"/>
            <a:ext cx="2347546"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366092"/>
                </a:solidFill>
                <a:latin typeface="Calibri"/>
                <a:ea typeface="Calibri"/>
                <a:cs typeface="Calibri"/>
                <a:sym typeface="Calibri"/>
              </a:rPr>
              <a:t>Your friends are happier</a:t>
            </a:r>
            <a:endParaRPr/>
          </a:p>
        </p:txBody>
      </p:sp>
      <p:sp>
        <p:nvSpPr>
          <p:cNvPr id="274" name="Google Shape;274;p9"/>
          <p:cNvSpPr txBox="1"/>
          <p:nvPr/>
        </p:nvSpPr>
        <p:spPr>
          <a:xfrm>
            <a:off x="6260124" y="1266092"/>
            <a:ext cx="2848708"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366092"/>
                </a:solidFill>
                <a:latin typeface="Calibri"/>
                <a:ea typeface="Calibri"/>
                <a:cs typeface="Calibri"/>
                <a:sym typeface="Calibri"/>
              </a:rPr>
              <a:t>Your friends drink more </a:t>
            </a:r>
            <a:endParaRPr/>
          </a:p>
        </p:txBody>
      </p:sp>
      <p:pic>
        <p:nvPicPr>
          <p:cNvPr id="275" name="Google Shape;275;p9" descr="A picture containing circle&#10;&#10;Description automatically generated"/>
          <p:cNvPicPr preferRelativeResize="0"/>
          <p:nvPr/>
        </p:nvPicPr>
        <p:blipFill rotWithShape="1">
          <a:blip r:embed="rId3">
            <a:alphaModFix/>
          </a:blip>
          <a:srcRect/>
          <a:stretch/>
        </p:blipFill>
        <p:spPr>
          <a:xfrm>
            <a:off x="1037492" y="3014332"/>
            <a:ext cx="3543300" cy="2657475"/>
          </a:xfrm>
          <a:prstGeom prst="rect">
            <a:avLst/>
          </a:prstGeom>
          <a:noFill/>
          <a:ln>
            <a:noFill/>
          </a:ln>
        </p:spPr>
      </p:pic>
      <p:pic>
        <p:nvPicPr>
          <p:cNvPr id="276" name="Google Shape;276;p9" descr="How Much Alcohol Does It Take to Get Drunk: A Guide to Safe Drinking"/>
          <p:cNvPicPr preferRelativeResize="0"/>
          <p:nvPr/>
        </p:nvPicPr>
        <p:blipFill rotWithShape="1">
          <a:blip r:embed="rId4">
            <a:alphaModFix/>
          </a:blip>
          <a:srcRect/>
          <a:stretch/>
        </p:blipFill>
        <p:spPr>
          <a:xfrm>
            <a:off x="5250035" y="3032453"/>
            <a:ext cx="4488558" cy="2349012"/>
          </a:xfrm>
          <a:prstGeom prst="rect">
            <a:avLst/>
          </a:prstGeom>
          <a:noFill/>
          <a:ln>
            <a:noFill/>
          </a:ln>
        </p:spPr>
      </p:pic>
    </p:spTree>
  </p:cSld>
  <p:clrMapOvr>
    <a:masterClrMapping/>
  </p:clrMapOvr>
</p:sld>
</file>

<file path=ppt/theme/theme1.xml><?xml version="1.0" encoding="utf-8"?>
<a:theme xmlns:a="http://schemas.openxmlformats.org/drawingml/2006/main" name="ISI Overview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2751</Words>
  <Application>Microsoft Macintosh PowerPoint</Application>
  <PresentationFormat>Widescreen</PresentationFormat>
  <Paragraphs>440</Paragraphs>
  <Slides>49</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Calibri</vt:lpstr>
      <vt:lpstr>Times</vt:lpstr>
      <vt:lpstr>Meiryo</vt:lpstr>
      <vt:lpstr>Arial</vt:lpstr>
      <vt:lpstr>Rockwell</vt:lpstr>
      <vt:lpstr>Arial</vt:lpstr>
      <vt:lpstr>Impact</vt:lpstr>
      <vt:lpstr>Times New Roman</vt:lpstr>
      <vt:lpstr>Arial Narrow</vt:lpstr>
      <vt:lpstr>Century Gothic</vt:lpstr>
      <vt:lpstr>ISI Overview Theme</vt:lpstr>
      <vt:lpstr>FRIENDSHIP PARADOX AND PERCEPTION BIAS</vt:lpstr>
      <vt:lpstr>Class size paradox</vt:lpstr>
      <vt:lpstr>Class size paradox</vt:lpstr>
      <vt:lpstr>Class size paradox</vt:lpstr>
      <vt:lpstr>Class size paradox</vt:lpstr>
      <vt:lpstr>Class size paradox</vt:lpstr>
      <vt:lpstr>Households are larger at the individual level than at the group level</vt:lpstr>
      <vt:lpstr>Differences by household type</vt:lpstr>
      <vt:lpstr>This explains why your perceptions are biased</vt:lpstr>
      <vt:lpstr>The problem of binge drinking among (US) students</vt:lpstr>
      <vt:lpstr>PowerPoint Presentation</vt:lpstr>
      <vt:lpstr>Twitter users overestimate the popularity of some topics</vt:lpstr>
      <vt:lpstr>Why?</vt:lpstr>
      <vt:lpstr>Social perception bias is a network effect</vt:lpstr>
      <vt:lpstr>Local vs global views</vt:lpstr>
      <vt:lpstr>FRIENDSHIP PARADOX IN NETWORKS</vt:lpstr>
      <vt:lpstr>PowerPoint Presentation</vt:lpstr>
      <vt:lpstr>PowerPoint Presentation</vt:lpstr>
      <vt:lpstr>PowerPoint Presentation</vt:lpstr>
      <vt:lpstr>PowerPoint Presentation</vt:lpstr>
      <vt:lpstr>PowerPoint Presentation</vt:lpstr>
      <vt:lpstr>Perception bias on Twitter: users overestimate the popularity of some topics</vt:lpstr>
      <vt:lpstr>Friendship paradox as a byproduct of sampling from a heterogeneous distribution</vt:lpstr>
      <vt:lpstr>Friendship paradox as a byproduct of sampling from a heterogeneous distribution</vt:lpstr>
      <vt:lpstr>Friendship paradox as a byproduct of sampling from a heterogeneous distribution</vt:lpstr>
      <vt:lpstr>PowerPoint Presentation</vt:lpstr>
      <vt:lpstr>Strong friendship paradox</vt:lpstr>
      <vt:lpstr>Strong friendship paradox</vt:lpstr>
      <vt:lpstr>Friendship paradox is very common…</vt:lpstr>
      <vt:lpstr>PowerPoint Presentation</vt:lpstr>
      <vt:lpstr>PowerPoint Presentation</vt:lpstr>
      <vt:lpstr>QUANTIFYING FRIENDSHIP PARADOX: THE ROLE OF NETWORK STRUCTURE</vt:lpstr>
      <vt:lpstr>PowerPoint Presentation</vt:lpstr>
      <vt:lpstr>Distribution of popularity on Twitter (ca 2010)</vt:lpstr>
      <vt:lpstr>PowerPoint Presentation</vt:lpstr>
      <vt:lpstr>PowerPoint Presentation</vt:lpstr>
      <vt:lpstr>Transsortativity changes network structure</vt:lpstr>
      <vt:lpstr>Transsortativity explains strong friendship paradox</vt:lpstr>
      <vt:lpstr>From friendship paradox to “majority Illusion”</vt:lpstr>
      <vt:lpstr>Network structure &amp; majority illusion</vt:lpstr>
      <vt:lpstr>Inequalities in social networks</vt:lpstr>
      <vt:lpstr>Perception of minorities</vt:lpstr>
      <vt:lpstr>Perception of minorities in social networks</vt:lpstr>
      <vt:lpstr>Perception bias vs. homophily and minority size</vt:lpstr>
      <vt:lpstr>Perception bias in empirical data</vt:lpstr>
      <vt:lpstr>Can we observe similar perception biases on a national level?</vt:lpstr>
      <vt:lpstr>Can we observe similar perception biases on a national level?</vt:lpstr>
      <vt:lpstr>Perception of minorities on a population level</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FRIENDSHIP PARADOX AND PERCEPTION BIAS</dc:title>
  <dc:creator>Kristina Lerman</dc:creator>
  <cp:lastModifiedBy>Keith Burghardt</cp:lastModifiedBy>
  <cp:revision>1</cp:revision>
  <dcterms:created xsi:type="dcterms:W3CDTF">2019-05-22T17:16:50Z</dcterms:created>
  <dcterms:modified xsi:type="dcterms:W3CDTF">2024-03-18T22:00:33Z</dcterms:modified>
</cp:coreProperties>
</file>